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9" r:id="rId4"/>
    <p:sldId id="271" r:id="rId5"/>
    <p:sldId id="261" r:id="rId6"/>
    <p:sldId id="272" r:id="rId7"/>
    <p:sldId id="262" r:id="rId8"/>
    <p:sldId id="276" r:id="rId9"/>
    <p:sldId id="282" r:id="rId10"/>
    <p:sldId id="267" r:id="rId11"/>
    <p:sldId id="277" r:id="rId12"/>
    <p:sldId id="270" r:id="rId13"/>
    <p:sldId id="263" r:id="rId14"/>
    <p:sldId id="274" r:id="rId15"/>
    <p:sldId id="268" r:id="rId16"/>
    <p:sldId id="273" r:id="rId17"/>
    <p:sldId id="266" r:id="rId18"/>
    <p:sldId id="278" r:id="rId19"/>
    <p:sldId id="284" r:id="rId20"/>
    <p:sldId id="285" r:id="rId21"/>
    <p:sldId id="279" r:id="rId22"/>
    <p:sldId id="280" r:id="rId23"/>
    <p:sldId id="281" r:id="rId24"/>
    <p:sldId id="283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4" d="100"/>
          <a:sy n="84" d="100"/>
        </p:scale>
        <p:origin x="-7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FA8AA6B-1F96-4C4F-B690-227074363C53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185CE5-F1CE-4D95-9506-CC7A243D257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96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Yogos</a:t>
            </a:r>
            <a:r>
              <a:rPr lang="en-US" sz="96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”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Los </a:t>
            </a:r>
            <a:r>
              <a:rPr lang="en-US" sz="4800" dirty="0" err="1"/>
              <a:t>verbos</a:t>
            </a:r>
            <a:r>
              <a:rPr lang="en-US" sz="4800" dirty="0"/>
              <a:t> con “go” en la forma de “</a:t>
            </a:r>
            <a:r>
              <a:rPr lang="en-US" sz="4800" dirty="0" err="1"/>
              <a:t>yo</a:t>
            </a:r>
            <a:r>
              <a:rPr lang="en-US" sz="4800" dirty="0"/>
              <a:t>”</a:t>
            </a:r>
            <a:endParaRPr lang="en-US" sz="48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76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“traer”-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bring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tra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traes</a:t>
            </a:r>
          </a:p>
          <a:p>
            <a:r>
              <a:rPr lang="es-CR" sz="4000" dirty="0" smtClean="0"/>
              <a:t>Ud. </a:t>
            </a:r>
            <a:r>
              <a:rPr lang="es-CR" sz="4000" dirty="0"/>
              <a:t>trae</a:t>
            </a:r>
            <a:endParaRPr lang="es-CR" sz="4000" dirty="0" smtClean="0"/>
          </a:p>
          <a:p>
            <a:r>
              <a:rPr lang="es-CR" sz="4000" dirty="0" smtClean="0"/>
              <a:t>Él </a:t>
            </a:r>
            <a:r>
              <a:rPr lang="es-CR" sz="4000" dirty="0"/>
              <a:t>trae</a:t>
            </a:r>
            <a:endParaRPr lang="es-CR" sz="4000" dirty="0" smtClean="0"/>
          </a:p>
          <a:p>
            <a:r>
              <a:rPr lang="es-CR" sz="4000" dirty="0" smtClean="0"/>
              <a:t>Ella </a:t>
            </a:r>
            <a:r>
              <a:rPr lang="es-CR" sz="4000" dirty="0"/>
              <a:t>trae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traemos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traéis</a:t>
            </a:r>
          </a:p>
          <a:p>
            <a:endParaRPr lang="es-CR" sz="1200" dirty="0" smtClean="0"/>
          </a:p>
          <a:p>
            <a:r>
              <a:rPr lang="es-CR" sz="4000" dirty="0" smtClean="0"/>
              <a:t>Uds. traen</a:t>
            </a:r>
          </a:p>
          <a:p>
            <a:r>
              <a:rPr lang="es-CR" sz="4000" dirty="0" smtClean="0"/>
              <a:t>Ellos traen</a:t>
            </a:r>
          </a:p>
          <a:p>
            <a:r>
              <a:rPr lang="es-CR" sz="4000" dirty="0" smtClean="0"/>
              <a:t>Ellas traen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3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¿Qué traes a la fiesta?</a:t>
            </a:r>
            <a:br>
              <a:rPr lang="es-CR" dirty="0" smtClean="0"/>
            </a:br>
            <a:r>
              <a:rPr lang="es-CR" dirty="0" smtClean="0"/>
              <a:t>¡Traigo el pastel!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35" y="2505074"/>
            <a:ext cx="4829665" cy="36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rest</a:t>
            </a:r>
            <a:r>
              <a:rPr lang="es-CR" dirty="0" smtClean="0"/>
              <a:t> of </a:t>
            </a:r>
            <a:r>
              <a:rPr lang="es-CR" dirty="0" err="1" smtClean="0"/>
              <a:t>these</a:t>
            </a:r>
            <a:r>
              <a:rPr lang="es-CR" dirty="0" smtClean="0"/>
              <a:t> </a:t>
            </a:r>
            <a:r>
              <a:rPr lang="es-CR" dirty="0" err="1" smtClean="0"/>
              <a:t>verbs</a:t>
            </a:r>
            <a:r>
              <a:rPr lang="es-CR" dirty="0" smtClean="0"/>
              <a:t> are regular, </a:t>
            </a:r>
            <a:r>
              <a:rPr lang="es-CR" dirty="0" err="1" smtClean="0"/>
              <a:t>except</a:t>
            </a:r>
            <a:r>
              <a:rPr lang="es-CR" dirty="0" smtClean="0"/>
              <a:t> </a:t>
            </a:r>
            <a:r>
              <a:rPr lang="es-CR" dirty="0" err="1" smtClean="0"/>
              <a:t>for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YO </a:t>
            </a:r>
            <a:r>
              <a:rPr lang="es-CR" dirty="0" err="1" smtClean="0"/>
              <a:t>form</a:t>
            </a:r>
            <a:r>
              <a:rPr lang="es-CR" dirty="0" smtClean="0"/>
              <a:t>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R" dirty="0" err="1" smtClean="0"/>
              <a:t>Yippee</a:t>
            </a:r>
            <a:r>
              <a:rPr lang="es-CR" dirty="0" smtClean="0"/>
              <a:t>!  </a:t>
            </a:r>
            <a:r>
              <a:rPr lang="es-CR" dirty="0" err="1" smtClean="0"/>
              <a:t>You</a:t>
            </a:r>
            <a:r>
              <a:rPr lang="es-CR" dirty="0" smtClean="0"/>
              <a:t> are done </a:t>
            </a:r>
            <a:r>
              <a:rPr lang="es-CR" dirty="0" err="1" smtClean="0"/>
              <a:t>with</a:t>
            </a:r>
            <a:r>
              <a:rPr lang="es-CR" dirty="0" smtClean="0"/>
              <a:t>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hard</a:t>
            </a:r>
            <a:r>
              <a:rPr lang="es-CR" dirty="0" smtClean="0"/>
              <a:t> </a:t>
            </a:r>
            <a:r>
              <a:rPr lang="es-CR" dirty="0" err="1" smtClean="0"/>
              <a:t>part</a:t>
            </a:r>
            <a:r>
              <a:rPr lang="es-CR" dirty="0" smtClean="0"/>
              <a:t>!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4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368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“poner”-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put</a:t>
            </a:r>
            <a:r>
              <a:rPr lang="es-CR" dirty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place</a:t>
            </a:r>
            <a:br>
              <a:rPr lang="es-CR" dirty="0" smtClean="0"/>
            </a:br>
            <a:r>
              <a:rPr lang="es-CR" dirty="0" smtClean="0"/>
              <a:t>“poner la mesa”- </a:t>
            </a:r>
            <a:r>
              <a:rPr lang="es-CR" dirty="0" err="1" smtClean="0"/>
              <a:t>to</a:t>
            </a:r>
            <a:r>
              <a:rPr lang="es-CR" dirty="0" smtClean="0"/>
              <a:t> set </a:t>
            </a:r>
            <a:r>
              <a:rPr lang="es-CR" dirty="0" err="1" smtClean="0"/>
              <a:t>the</a:t>
            </a:r>
            <a:r>
              <a:rPr lang="es-CR" dirty="0" smtClean="0"/>
              <a:t> </a:t>
            </a:r>
            <a:r>
              <a:rPr lang="es-CR" dirty="0" err="1" smtClean="0"/>
              <a:t>table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pon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pones</a:t>
            </a:r>
          </a:p>
          <a:p>
            <a:r>
              <a:rPr lang="es-CR" sz="4000" dirty="0" smtClean="0"/>
              <a:t>Ud. pone</a:t>
            </a:r>
          </a:p>
          <a:p>
            <a:r>
              <a:rPr lang="es-CR" sz="4000" dirty="0" smtClean="0"/>
              <a:t>Él pone</a:t>
            </a:r>
          </a:p>
          <a:p>
            <a:r>
              <a:rPr lang="es-CR" sz="4000" dirty="0" smtClean="0"/>
              <a:t>Ella pone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ponemos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ponéis</a:t>
            </a:r>
          </a:p>
          <a:p>
            <a:endParaRPr lang="es-CR" sz="1200" dirty="0" smtClean="0"/>
          </a:p>
          <a:p>
            <a:r>
              <a:rPr lang="es-CR" sz="4000" dirty="0" smtClean="0"/>
              <a:t>Uds. ponen</a:t>
            </a:r>
          </a:p>
          <a:p>
            <a:r>
              <a:rPr lang="es-CR" sz="4000" dirty="0" smtClean="0"/>
              <a:t>Ellos ponen</a:t>
            </a:r>
          </a:p>
          <a:p>
            <a:r>
              <a:rPr lang="es-CR" sz="4000" dirty="0" smtClean="0"/>
              <a:t>Ellas ponen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Pone la mesa para la cena.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46208"/>
            <a:ext cx="2971800" cy="371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“hacer”-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make</a:t>
            </a:r>
            <a:r>
              <a:rPr lang="es-CR" dirty="0" smtClean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do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ha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haces</a:t>
            </a:r>
          </a:p>
          <a:p>
            <a:r>
              <a:rPr lang="es-CR" sz="4000" dirty="0" smtClean="0"/>
              <a:t>Ud. hace</a:t>
            </a:r>
          </a:p>
          <a:p>
            <a:r>
              <a:rPr lang="es-CR" sz="4000" dirty="0" smtClean="0"/>
              <a:t>Él	hace</a:t>
            </a:r>
          </a:p>
          <a:p>
            <a:r>
              <a:rPr lang="es-CR" sz="4000" dirty="0" smtClean="0"/>
              <a:t>Ella hace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hacemos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hacéis</a:t>
            </a:r>
          </a:p>
          <a:p>
            <a:endParaRPr lang="es-CR" sz="1200" dirty="0" smtClean="0"/>
          </a:p>
          <a:p>
            <a:r>
              <a:rPr lang="es-CR" sz="4000" dirty="0" smtClean="0"/>
              <a:t>Uds. hacen</a:t>
            </a:r>
          </a:p>
          <a:p>
            <a:r>
              <a:rPr lang="es-CR" sz="4000" dirty="0" smtClean="0"/>
              <a:t>Ellos hacen</a:t>
            </a:r>
          </a:p>
          <a:p>
            <a:r>
              <a:rPr lang="es-CR" sz="4000" dirty="0" smtClean="0"/>
              <a:t>Ellas hacen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¿Haces la cama todos los días?</a:t>
            </a:r>
            <a:br>
              <a:rPr lang="es-CR" dirty="0" smtClean="0"/>
            </a:br>
            <a:r>
              <a:rPr lang="es-CR" dirty="0" smtClean="0"/>
              <a:t>Sí, la hago todos los días.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80" y="2557463"/>
            <a:ext cx="5758719" cy="383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2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“salir”-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leave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sal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sales</a:t>
            </a:r>
          </a:p>
          <a:p>
            <a:r>
              <a:rPr lang="es-CR" sz="4000" dirty="0" smtClean="0"/>
              <a:t>Ud. </a:t>
            </a:r>
            <a:r>
              <a:rPr lang="es-CR" sz="4000" dirty="0"/>
              <a:t>sale</a:t>
            </a:r>
            <a:endParaRPr lang="es-CR" sz="4000" dirty="0" smtClean="0"/>
          </a:p>
          <a:p>
            <a:r>
              <a:rPr lang="es-CR" sz="4000" dirty="0" smtClean="0"/>
              <a:t>Él </a:t>
            </a:r>
            <a:r>
              <a:rPr lang="es-CR" sz="4000" dirty="0"/>
              <a:t>sale</a:t>
            </a:r>
            <a:endParaRPr lang="es-CR" sz="4000" dirty="0" smtClean="0"/>
          </a:p>
          <a:p>
            <a:r>
              <a:rPr lang="es-CR" sz="4000" dirty="0" smtClean="0"/>
              <a:t>Ella </a:t>
            </a:r>
            <a:r>
              <a:rPr lang="es-CR" sz="4000" dirty="0"/>
              <a:t>sale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salimos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salís</a:t>
            </a:r>
          </a:p>
          <a:p>
            <a:endParaRPr lang="es-CR" sz="1200" dirty="0" smtClean="0"/>
          </a:p>
          <a:p>
            <a:r>
              <a:rPr lang="es-CR" sz="4000" dirty="0" smtClean="0"/>
              <a:t>Uds. salen</a:t>
            </a:r>
          </a:p>
          <a:p>
            <a:r>
              <a:rPr lang="es-CR" sz="4000" dirty="0" smtClean="0"/>
              <a:t>Ellos salen</a:t>
            </a:r>
          </a:p>
          <a:p>
            <a:r>
              <a:rPr lang="es-CR" sz="4000" dirty="0" smtClean="0"/>
              <a:t>Ellas salen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Los niños salen de la escuela.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00324"/>
            <a:ext cx="6756400" cy="334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Empareja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221480"/>
          </a:xfrm>
        </p:spPr>
        <p:txBody>
          <a:bodyPr>
            <a:noAutofit/>
          </a:bodyPr>
          <a:lstStyle/>
          <a:p>
            <a:r>
              <a:rPr lang="es-CR" sz="3200" dirty="0" smtClean="0"/>
              <a:t>1.  venir</a:t>
            </a:r>
          </a:p>
          <a:p>
            <a:r>
              <a:rPr lang="es-CR" sz="3200" dirty="0" smtClean="0"/>
              <a:t>2.  tener</a:t>
            </a:r>
          </a:p>
          <a:p>
            <a:r>
              <a:rPr lang="es-CR" sz="3200" dirty="0" smtClean="0"/>
              <a:t>3.  poner</a:t>
            </a:r>
          </a:p>
          <a:p>
            <a:r>
              <a:rPr lang="es-CR" sz="3200" dirty="0" smtClean="0"/>
              <a:t>4.  hacer</a:t>
            </a:r>
          </a:p>
          <a:p>
            <a:r>
              <a:rPr lang="es-CR" sz="3200" dirty="0" smtClean="0"/>
              <a:t>5. salir</a:t>
            </a:r>
          </a:p>
          <a:p>
            <a:r>
              <a:rPr lang="es-CR" sz="3200" dirty="0" smtClean="0"/>
              <a:t>6. decir</a:t>
            </a:r>
          </a:p>
          <a:p>
            <a:r>
              <a:rPr lang="es-CR" sz="3200" dirty="0" smtClean="0"/>
              <a:t>7. traer</a:t>
            </a:r>
          </a:p>
          <a:p>
            <a:r>
              <a:rPr lang="es-CR" sz="3200" dirty="0" smtClean="0"/>
              <a:t>8. oír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80060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A.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bring</a:t>
            </a:r>
            <a:endParaRPr lang="es-CR" sz="3200" dirty="0" smtClean="0"/>
          </a:p>
          <a:p>
            <a:r>
              <a:rPr lang="es-CR" sz="3200" dirty="0" smtClean="0"/>
              <a:t>B.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hear</a:t>
            </a:r>
            <a:endParaRPr lang="es-CR" sz="3200" dirty="0" smtClean="0"/>
          </a:p>
          <a:p>
            <a:r>
              <a:rPr lang="es-CR" sz="3200" dirty="0" smtClean="0"/>
              <a:t>C.  </a:t>
            </a:r>
            <a:r>
              <a:rPr lang="es-CR" sz="3200" dirty="0" err="1" smtClean="0"/>
              <a:t>To</a:t>
            </a:r>
            <a:r>
              <a:rPr lang="es-CR" sz="3200" dirty="0" smtClean="0"/>
              <a:t> come</a:t>
            </a:r>
          </a:p>
          <a:p>
            <a:r>
              <a:rPr lang="es-CR" sz="3200" dirty="0" smtClean="0"/>
              <a:t>D.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make</a:t>
            </a:r>
            <a:r>
              <a:rPr lang="es-CR" sz="3200" dirty="0" smtClean="0"/>
              <a:t>/do</a:t>
            </a:r>
          </a:p>
          <a:p>
            <a:r>
              <a:rPr lang="es-CR" sz="3200" dirty="0" smtClean="0"/>
              <a:t>E. </a:t>
            </a:r>
            <a:r>
              <a:rPr lang="es-CR" sz="3200" dirty="0"/>
              <a:t>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say</a:t>
            </a:r>
            <a:r>
              <a:rPr lang="es-CR" sz="3200" dirty="0" smtClean="0"/>
              <a:t>/</a:t>
            </a:r>
            <a:r>
              <a:rPr lang="es-CR" sz="3200" dirty="0" err="1" smtClean="0"/>
              <a:t>tell</a:t>
            </a:r>
            <a:endParaRPr lang="es-CR" sz="3200" dirty="0" smtClean="0"/>
          </a:p>
          <a:p>
            <a:r>
              <a:rPr lang="es-CR" sz="3200" dirty="0" smtClean="0"/>
              <a:t>F.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put</a:t>
            </a:r>
            <a:r>
              <a:rPr lang="es-CR" sz="3200" dirty="0"/>
              <a:t>/set</a:t>
            </a:r>
            <a:endParaRPr lang="es-CR" sz="3200" dirty="0" smtClean="0"/>
          </a:p>
          <a:p>
            <a:r>
              <a:rPr lang="es-CR" sz="3200" dirty="0" smtClean="0"/>
              <a:t>G.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have</a:t>
            </a:r>
            <a:endParaRPr lang="es-CR" sz="3200" dirty="0" smtClean="0"/>
          </a:p>
          <a:p>
            <a:r>
              <a:rPr lang="es-CR" sz="3200" dirty="0" smtClean="0"/>
              <a:t>H. </a:t>
            </a:r>
            <a:r>
              <a:rPr lang="es-CR" sz="3200" dirty="0" err="1"/>
              <a:t>T</a:t>
            </a:r>
            <a:r>
              <a:rPr lang="es-CR" sz="3200" dirty="0" err="1" smtClean="0"/>
              <a:t>o</a:t>
            </a:r>
            <a:r>
              <a:rPr lang="es-CR" sz="3200" dirty="0" smtClean="0"/>
              <a:t> </a:t>
            </a:r>
            <a:r>
              <a:rPr lang="es-CR" sz="3200" dirty="0" err="1" smtClean="0"/>
              <a:t>leave</a:t>
            </a:r>
            <a:endParaRPr lang="es-CR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5272"/>
          </a:xfrm>
          <a:noFill/>
        </p:spPr>
        <p:txBody>
          <a:bodyPr>
            <a:normAutofit fontScale="90000"/>
          </a:bodyPr>
          <a:lstStyle/>
          <a:p>
            <a:r>
              <a:rPr lang="es-CR" dirty="0" smtClean="0"/>
              <a:t>¿Te acuerdas del verbo “tener”</a:t>
            </a:r>
            <a:br>
              <a:rPr lang="es-CR" dirty="0" smtClean="0"/>
            </a:br>
            <a:r>
              <a:rPr lang="es-CR" dirty="0" err="1" smtClean="0">
                <a:solidFill>
                  <a:schemeClr val="bg1"/>
                </a:solidFill>
              </a:rPr>
              <a:t>It’s</a:t>
            </a:r>
            <a:r>
              <a:rPr lang="es-CR" dirty="0" smtClean="0">
                <a:solidFill>
                  <a:schemeClr val="bg1"/>
                </a:solidFill>
              </a:rPr>
              <a:t> </a:t>
            </a:r>
            <a:r>
              <a:rPr lang="es-C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irr</a:t>
            </a:r>
            <a:r>
              <a:rPr lang="es-CR" dirty="0" smtClean="0">
                <a:solidFill>
                  <a:schemeClr val="bg1"/>
                </a:solidFill>
                <a:latin typeface="Arial Black" pitchFamily="34" charset="0"/>
              </a:rPr>
              <a:t>eg</a:t>
            </a:r>
            <a:r>
              <a:rPr lang="es-CR" b="1" dirty="0" smtClean="0">
                <a:solidFill>
                  <a:schemeClr val="bg1"/>
                </a:solidFill>
                <a:latin typeface="Bradley Hand ITC" pitchFamily="66" charset="0"/>
              </a:rPr>
              <a:t>ular</a:t>
            </a:r>
            <a:r>
              <a:rPr lang="es-CR" dirty="0" smtClean="0">
                <a:solidFill>
                  <a:schemeClr val="bg1"/>
                </a:solidFill>
              </a:rPr>
              <a:t> AND </a:t>
            </a:r>
            <a:r>
              <a:rPr lang="es-CR" dirty="0" err="1" smtClean="0">
                <a:solidFill>
                  <a:srgbClr val="FFFF00"/>
                </a:solidFill>
              </a:rPr>
              <a:t>stem</a:t>
            </a:r>
            <a:r>
              <a:rPr lang="es-CR" dirty="0" smtClean="0">
                <a:solidFill>
                  <a:srgbClr val="FFFF00"/>
                </a:solidFill>
              </a:rPr>
              <a:t> </a:t>
            </a:r>
            <a:r>
              <a:rPr lang="es-CR" dirty="0" err="1" smtClean="0">
                <a:solidFill>
                  <a:srgbClr val="FFFF00"/>
                </a:solidFill>
              </a:rPr>
              <a:t>changing</a:t>
            </a:r>
            <a:r>
              <a:rPr lang="es-CR" dirty="0" smtClean="0">
                <a:solidFill>
                  <a:srgbClr val="FFFF00"/>
                </a:solidFill>
              </a:rPr>
              <a:t>!! </a:t>
            </a:r>
            <a:br>
              <a:rPr lang="es-CR" dirty="0" smtClean="0">
                <a:solidFill>
                  <a:srgbClr val="FFFF00"/>
                </a:solidFill>
              </a:rPr>
            </a:br>
            <a:r>
              <a:rPr lang="es-CR" dirty="0">
                <a:solidFill>
                  <a:schemeClr val="tx1"/>
                </a:solidFill>
              </a:rPr>
              <a:t>tener-</a:t>
            </a:r>
            <a:r>
              <a:rPr lang="es-CR" dirty="0" err="1">
                <a:solidFill>
                  <a:schemeClr val="tx1"/>
                </a:solidFill>
              </a:rPr>
              <a:t>to</a:t>
            </a:r>
            <a:r>
              <a:rPr lang="es-CR" dirty="0">
                <a:solidFill>
                  <a:schemeClr val="tx1"/>
                </a:solidFill>
              </a:rPr>
              <a:t> </a:t>
            </a:r>
            <a:r>
              <a:rPr lang="es-CR" dirty="0" err="1" smtClean="0">
                <a:solidFill>
                  <a:schemeClr val="tx1"/>
                </a:solidFill>
              </a:rPr>
              <a:t>have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ten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t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nes</a:t>
            </a:r>
          </a:p>
          <a:p>
            <a:r>
              <a:rPr lang="es-CR" sz="4000" dirty="0" smtClean="0"/>
              <a:t>Ud. t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</a:t>
            </a:r>
          </a:p>
          <a:p>
            <a:r>
              <a:rPr lang="es-CR" sz="4000" dirty="0" smtClean="0"/>
              <a:t>Él t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</a:t>
            </a:r>
          </a:p>
          <a:p>
            <a:r>
              <a:rPr lang="es-CR" sz="4000" dirty="0" smtClean="0"/>
              <a:t>Ella </a:t>
            </a:r>
            <a:r>
              <a:rPr lang="es-CR" sz="4000" dirty="0"/>
              <a:t>t</a:t>
            </a:r>
            <a:r>
              <a:rPr lang="es-CR" sz="4000" dirty="0">
                <a:solidFill>
                  <a:srgbClr val="00B050"/>
                </a:solidFill>
              </a:rPr>
              <a:t>ie</a:t>
            </a:r>
            <a:r>
              <a:rPr lang="es-CR" sz="4000" dirty="0"/>
              <a:t>ne</a:t>
            </a:r>
          </a:p>
          <a:p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tenemos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tenéis</a:t>
            </a:r>
          </a:p>
          <a:p>
            <a:endParaRPr lang="es-CR" sz="1200" dirty="0" smtClean="0"/>
          </a:p>
          <a:p>
            <a:r>
              <a:rPr lang="es-CR" sz="4000" dirty="0" err="1" smtClean="0"/>
              <a:t>Uds.t</a:t>
            </a:r>
            <a:r>
              <a:rPr lang="es-CR" sz="4000" dirty="0" err="1" smtClean="0">
                <a:solidFill>
                  <a:srgbClr val="00B050"/>
                </a:solidFill>
              </a:rPr>
              <a:t>ie</a:t>
            </a:r>
            <a:r>
              <a:rPr lang="es-CR" sz="4000" dirty="0" err="1" smtClean="0"/>
              <a:t>nen</a:t>
            </a:r>
            <a:endParaRPr lang="es-CR" sz="4000" dirty="0" smtClean="0"/>
          </a:p>
          <a:p>
            <a:r>
              <a:rPr lang="es-CR" sz="4000" dirty="0" smtClean="0"/>
              <a:t>Ellos t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nen</a:t>
            </a:r>
          </a:p>
          <a:p>
            <a:r>
              <a:rPr lang="es-CR" sz="4000" dirty="0" smtClean="0"/>
              <a:t>Ellas t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Empareja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221480"/>
          </a:xfrm>
        </p:spPr>
        <p:txBody>
          <a:bodyPr>
            <a:noAutofit/>
          </a:bodyPr>
          <a:lstStyle/>
          <a:p>
            <a:r>
              <a:rPr lang="es-CR" sz="3200" dirty="0" smtClean="0"/>
              <a:t>1.  venir</a:t>
            </a:r>
          </a:p>
          <a:p>
            <a:r>
              <a:rPr lang="es-CR" sz="3200" dirty="0" smtClean="0"/>
              <a:t>2.  tener</a:t>
            </a:r>
          </a:p>
          <a:p>
            <a:r>
              <a:rPr lang="es-CR" sz="3200" dirty="0" smtClean="0"/>
              <a:t>3.  poner</a:t>
            </a:r>
          </a:p>
          <a:p>
            <a:r>
              <a:rPr lang="es-CR" sz="3200" dirty="0" smtClean="0"/>
              <a:t>4.  hacer</a:t>
            </a:r>
          </a:p>
          <a:p>
            <a:r>
              <a:rPr lang="es-CR" sz="3200" dirty="0" smtClean="0"/>
              <a:t>5. salir</a:t>
            </a:r>
          </a:p>
          <a:p>
            <a:r>
              <a:rPr lang="es-CR" sz="3200" dirty="0" smtClean="0"/>
              <a:t>6. decir</a:t>
            </a:r>
          </a:p>
          <a:p>
            <a:r>
              <a:rPr lang="es-CR" sz="3200" dirty="0" smtClean="0"/>
              <a:t>7. traer</a:t>
            </a:r>
          </a:p>
          <a:p>
            <a:r>
              <a:rPr lang="es-CR" sz="3200" dirty="0" smtClean="0"/>
              <a:t>8. oír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800600"/>
          </a:xfrm>
        </p:spPr>
        <p:txBody>
          <a:bodyPr>
            <a:normAutofit/>
          </a:bodyPr>
          <a:lstStyle/>
          <a:p>
            <a:r>
              <a:rPr lang="es-CR" sz="3200" dirty="0"/>
              <a:t>C.  </a:t>
            </a:r>
            <a:r>
              <a:rPr lang="es-CR" sz="3200" dirty="0" err="1"/>
              <a:t>To</a:t>
            </a:r>
            <a:r>
              <a:rPr lang="es-CR" sz="3200" dirty="0"/>
              <a:t> come</a:t>
            </a:r>
          </a:p>
          <a:p>
            <a:r>
              <a:rPr lang="es-CR" sz="3200" dirty="0"/>
              <a:t>G. 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have</a:t>
            </a:r>
            <a:endParaRPr lang="es-CR" sz="3200" dirty="0"/>
          </a:p>
          <a:p>
            <a:r>
              <a:rPr lang="es-CR" sz="3200" dirty="0"/>
              <a:t>F.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put</a:t>
            </a:r>
            <a:r>
              <a:rPr lang="es-CR" sz="3200" dirty="0"/>
              <a:t>/set</a:t>
            </a:r>
          </a:p>
          <a:p>
            <a:r>
              <a:rPr lang="es-CR" sz="3200" dirty="0"/>
              <a:t>D. 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make</a:t>
            </a:r>
            <a:r>
              <a:rPr lang="es-CR" sz="3200" dirty="0"/>
              <a:t>/do</a:t>
            </a:r>
          </a:p>
          <a:p>
            <a:r>
              <a:rPr lang="es-CR" sz="3200" dirty="0"/>
              <a:t>H.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leave</a:t>
            </a:r>
            <a:endParaRPr lang="es-CR" sz="3200" dirty="0"/>
          </a:p>
          <a:p>
            <a:r>
              <a:rPr lang="es-CR" sz="3200" dirty="0"/>
              <a:t>E.  </a:t>
            </a:r>
            <a:r>
              <a:rPr lang="es-CR" sz="3200" dirty="0" err="1"/>
              <a:t>To</a:t>
            </a:r>
            <a:r>
              <a:rPr lang="es-CR" sz="3200" dirty="0"/>
              <a:t> </a:t>
            </a:r>
            <a:r>
              <a:rPr lang="es-CR" sz="3200" dirty="0" err="1"/>
              <a:t>say</a:t>
            </a:r>
            <a:r>
              <a:rPr lang="es-CR" sz="3200" dirty="0"/>
              <a:t>/</a:t>
            </a:r>
            <a:r>
              <a:rPr lang="es-CR" sz="3200" dirty="0" err="1"/>
              <a:t>tell</a:t>
            </a:r>
            <a:endParaRPr lang="es-CR" sz="3200" dirty="0"/>
          </a:p>
          <a:p>
            <a:r>
              <a:rPr lang="es-CR" sz="3200" dirty="0" smtClean="0"/>
              <a:t>A.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bring</a:t>
            </a:r>
            <a:endParaRPr lang="es-CR" sz="3200" dirty="0" smtClean="0"/>
          </a:p>
          <a:p>
            <a:r>
              <a:rPr lang="es-CR" sz="3200" dirty="0" smtClean="0"/>
              <a:t>B. 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hear</a:t>
            </a:r>
            <a:endParaRPr lang="es-CR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¡Te toca!</a:t>
            </a:r>
            <a:br>
              <a:rPr lang="es-CR" dirty="0" smtClean="0"/>
            </a:br>
            <a:r>
              <a:rPr lang="es-CR" sz="3600" dirty="0"/>
              <a:t>Escribe la forma </a:t>
            </a:r>
            <a:r>
              <a:rPr lang="es-CR" sz="3600" dirty="0" smtClean="0"/>
              <a:t>de “yo” </a:t>
            </a:r>
            <a:r>
              <a:rPr lang="es-CR" sz="3600" dirty="0"/>
              <a:t>para cada verbo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72440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1. oír</a:t>
            </a:r>
          </a:p>
          <a:p>
            <a:r>
              <a:rPr lang="es-CR" sz="3200" dirty="0" smtClean="0"/>
              <a:t>2.  venir</a:t>
            </a:r>
          </a:p>
          <a:p>
            <a:r>
              <a:rPr lang="es-CR" sz="3200" dirty="0" smtClean="0"/>
              <a:t>3.  traer</a:t>
            </a:r>
          </a:p>
          <a:p>
            <a:r>
              <a:rPr lang="es-CR" sz="3200" dirty="0" smtClean="0"/>
              <a:t>4. tener</a:t>
            </a:r>
          </a:p>
          <a:p>
            <a:r>
              <a:rPr lang="es-CR" sz="3200" dirty="0" smtClean="0"/>
              <a:t>5. decir</a:t>
            </a:r>
          </a:p>
          <a:p>
            <a:r>
              <a:rPr lang="es-CR" sz="3200" dirty="0" smtClean="0"/>
              <a:t>6.  poner</a:t>
            </a:r>
          </a:p>
          <a:p>
            <a:r>
              <a:rPr lang="es-CR" sz="3200" dirty="0" smtClean="0"/>
              <a:t>7.  hacer</a:t>
            </a:r>
          </a:p>
          <a:p>
            <a:r>
              <a:rPr lang="es-CR" sz="3200" dirty="0" smtClean="0"/>
              <a:t>8.  salir</a:t>
            </a:r>
          </a:p>
          <a:p>
            <a:endParaRPr lang="es-CR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221480"/>
          </a:xfrm>
        </p:spPr>
        <p:txBody>
          <a:bodyPr>
            <a:noAutofit/>
          </a:bodyPr>
          <a:lstStyle/>
          <a:p>
            <a:r>
              <a:rPr lang="es-CR" sz="3200" dirty="0" smtClean="0"/>
              <a:t>1.  oigo</a:t>
            </a:r>
          </a:p>
          <a:p>
            <a:r>
              <a:rPr lang="es-CR" sz="3200" dirty="0" smtClean="0"/>
              <a:t>2.  vengo</a:t>
            </a:r>
          </a:p>
          <a:p>
            <a:r>
              <a:rPr lang="es-CR" sz="3200" dirty="0" smtClean="0"/>
              <a:t>3.  traigo</a:t>
            </a:r>
          </a:p>
          <a:p>
            <a:r>
              <a:rPr lang="es-CR" sz="3200" dirty="0" smtClean="0"/>
              <a:t>4.  tengo</a:t>
            </a:r>
          </a:p>
          <a:p>
            <a:r>
              <a:rPr lang="es-CR" sz="3200" dirty="0" smtClean="0"/>
              <a:t>5.  digo</a:t>
            </a:r>
          </a:p>
          <a:p>
            <a:r>
              <a:rPr lang="es-CR" sz="3200" dirty="0" smtClean="0"/>
              <a:t>6.  pongo</a:t>
            </a:r>
          </a:p>
          <a:p>
            <a:r>
              <a:rPr lang="es-CR" sz="3200" dirty="0" smtClean="0"/>
              <a:t>7.  hago</a:t>
            </a:r>
          </a:p>
          <a:p>
            <a:r>
              <a:rPr lang="es-CR" sz="3200" dirty="0" smtClean="0"/>
              <a:t>8.  salgo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69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¡Te toca!</a:t>
            </a:r>
            <a:br>
              <a:rPr lang="es-CR" dirty="0" smtClean="0"/>
            </a:br>
            <a:r>
              <a:rPr lang="es-CR" sz="4000" dirty="0" smtClean="0"/>
              <a:t>Escribe la forma </a:t>
            </a:r>
            <a:r>
              <a:rPr lang="es-CR" sz="4000" dirty="0" err="1" smtClean="0"/>
              <a:t>de“tú</a:t>
            </a:r>
            <a:r>
              <a:rPr lang="es-CR" sz="4000" dirty="0" smtClean="0"/>
              <a:t>” para cada verbo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72440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1. oír</a:t>
            </a:r>
          </a:p>
          <a:p>
            <a:r>
              <a:rPr lang="es-CR" sz="3200" dirty="0" smtClean="0"/>
              <a:t>2.  venir</a:t>
            </a:r>
          </a:p>
          <a:p>
            <a:r>
              <a:rPr lang="es-CR" sz="3200" dirty="0" smtClean="0"/>
              <a:t>3.  traer</a:t>
            </a:r>
          </a:p>
          <a:p>
            <a:r>
              <a:rPr lang="es-CR" sz="3200" dirty="0" smtClean="0"/>
              <a:t>4. tener</a:t>
            </a:r>
          </a:p>
          <a:p>
            <a:r>
              <a:rPr lang="es-CR" sz="3200" dirty="0" smtClean="0"/>
              <a:t>5. decir</a:t>
            </a:r>
          </a:p>
          <a:p>
            <a:r>
              <a:rPr lang="es-CR" sz="3200" dirty="0" smtClean="0"/>
              <a:t>6.  poner</a:t>
            </a:r>
          </a:p>
          <a:p>
            <a:r>
              <a:rPr lang="es-CR" sz="3200" dirty="0" smtClean="0"/>
              <a:t>7.  hacer</a:t>
            </a:r>
          </a:p>
          <a:p>
            <a:r>
              <a:rPr lang="es-CR" sz="3200" dirty="0" smtClean="0"/>
              <a:t>8.  salir</a:t>
            </a:r>
          </a:p>
          <a:p>
            <a:endParaRPr lang="es-CR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648200"/>
          </a:xfrm>
        </p:spPr>
        <p:txBody>
          <a:bodyPr>
            <a:noAutofit/>
          </a:bodyPr>
          <a:lstStyle/>
          <a:p>
            <a:r>
              <a:rPr lang="es-CR" sz="3200" dirty="0" smtClean="0"/>
              <a:t>1.  oyes</a:t>
            </a:r>
          </a:p>
          <a:p>
            <a:r>
              <a:rPr lang="es-CR" sz="3200" dirty="0" smtClean="0"/>
              <a:t>2.  vienes</a:t>
            </a:r>
          </a:p>
          <a:p>
            <a:r>
              <a:rPr lang="es-CR" sz="3200" dirty="0" smtClean="0"/>
              <a:t>3.  traes</a:t>
            </a:r>
          </a:p>
          <a:p>
            <a:r>
              <a:rPr lang="es-CR" sz="3200" dirty="0" smtClean="0"/>
              <a:t>4.  tienes</a:t>
            </a:r>
          </a:p>
          <a:p>
            <a:r>
              <a:rPr lang="es-CR" sz="3200" dirty="0" smtClean="0"/>
              <a:t>5.  dices</a:t>
            </a:r>
          </a:p>
          <a:p>
            <a:r>
              <a:rPr lang="es-CR" sz="3200" dirty="0" smtClean="0"/>
              <a:t>6.  pones</a:t>
            </a:r>
          </a:p>
          <a:p>
            <a:r>
              <a:rPr lang="es-CR" sz="3200" dirty="0" smtClean="0"/>
              <a:t>7.  haces</a:t>
            </a:r>
          </a:p>
          <a:p>
            <a:r>
              <a:rPr lang="es-CR" sz="3200" dirty="0" smtClean="0"/>
              <a:t>8.  sales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777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¡Te toca!</a:t>
            </a:r>
            <a:br>
              <a:rPr lang="es-CR" dirty="0" smtClean="0"/>
            </a:br>
            <a:r>
              <a:rPr lang="es-CR" sz="3600" dirty="0"/>
              <a:t>Escribe la forma </a:t>
            </a:r>
            <a:r>
              <a:rPr lang="es-CR" sz="3600" dirty="0" err="1" smtClean="0"/>
              <a:t>de“vosotros</a:t>
            </a:r>
            <a:r>
              <a:rPr lang="es-CR" sz="3600" dirty="0" smtClean="0"/>
              <a:t>” </a:t>
            </a:r>
            <a:r>
              <a:rPr lang="es-CR" sz="3600" dirty="0"/>
              <a:t>para cada verbo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1905000"/>
            <a:ext cx="3822192" cy="472440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1. oír</a:t>
            </a:r>
          </a:p>
          <a:p>
            <a:r>
              <a:rPr lang="es-CR" sz="3200" dirty="0" smtClean="0"/>
              <a:t>2.  venir</a:t>
            </a:r>
          </a:p>
          <a:p>
            <a:r>
              <a:rPr lang="es-CR" sz="3200" dirty="0" smtClean="0"/>
              <a:t>3.  traer</a:t>
            </a:r>
          </a:p>
          <a:p>
            <a:r>
              <a:rPr lang="es-CR" sz="3200" dirty="0" smtClean="0"/>
              <a:t>4. tener</a:t>
            </a:r>
          </a:p>
          <a:p>
            <a:r>
              <a:rPr lang="es-CR" sz="3200" dirty="0" smtClean="0"/>
              <a:t>5. decir</a:t>
            </a:r>
          </a:p>
          <a:p>
            <a:r>
              <a:rPr lang="es-CR" sz="3200" dirty="0" smtClean="0"/>
              <a:t>6.  poner</a:t>
            </a:r>
          </a:p>
          <a:p>
            <a:r>
              <a:rPr lang="es-CR" sz="3200" dirty="0" smtClean="0"/>
              <a:t>7.  hacer</a:t>
            </a:r>
          </a:p>
          <a:p>
            <a:r>
              <a:rPr lang="es-CR" sz="3200" dirty="0" smtClean="0"/>
              <a:t>8.  salir</a:t>
            </a:r>
          </a:p>
          <a:p>
            <a:endParaRPr lang="es-CR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905000"/>
            <a:ext cx="3822192" cy="4648200"/>
          </a:xfrm>
        </p:spPr>
        <p:txBody>
          <a:bodyPr>
            <a:noAutofit/>
          </a:bodyPr>
          <a:lstStyle/>
          <a:p>
            <a:r>
              <a:rPr lang="es-CR" sz="3200" dirty="0" smtClean="0"/>
              <a:t>1.  oís</a:t>
            </a:r>
          </a:p>
          <a:p>
            <a:r>
              <a:rPr lang="es-CR" sz="3200" dirty="0" smtClean="0"/>
              <a:t>2.  venís</a:t>
            </a:r>
          </a:p>
          <a:p>
            <a:r>
              <a:rPr lang="es-CR" sz="3200" dirty="0" smtClean="0"/>
              <a:t>3.  traéis</a:t>
            </a:r>
          </a:p>
          <a:p>
            <a:r>
              <a:rPr lang="es-CR" sz="3200" dirty="0" smtClean="0"/>
              <a:t>4.  tenéis</a:t>
            </a:r>
          </a:p>
          <a:p>
            <a:r>
              <a:rPr lang="es-CR" sz="3200" dirty="0" smtClean="0"/>
              <a:t>5.  decís</a:t>
            </a:r>
          </a:p>
          <a:p>
            <a:r>
              <a:rPr lang="es-CR" sz="3200" dirty="0" smtClean="0"/>
              <a:t>6.  ponéis</a:t>
            </a:r>
          </a:p>
          <a:p>
            <a:r>
              <a:rPr lang="es-CR" sz="3200" dirty="0" smtClean="0"/>
              <a:t>7.  hacéis</a:t>
            </a:r>
          </a:p>
          <a:p>
            <a:r>
              <a:rPr lang="es-CR" sz="3200" dirty="0" smtClean="0"/>
              <a:t>8.  salís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867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2800" dirty="0" smtClean="0"/>
              <a:t>Completa las frases con la forma y el verbo correcto.</a:t>
            </a:r>
            <a:br>
              <a:rPr lang="es-CR" sz="2800" dirty="0" smtClean="0"/>
            </a:br>
            <a:r>
              <a:rPr lang="es-CR" sz="2800" dirty="0" smtClean="0"/>
              <a:t>Venir, tener, poner, hacer, salir, decir, traer, oír</a:t>
            </a:r>
            <a:br>
              <a:rPr lang="es-CR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5791199" cy="4450080"/>
          </a:xfrm>
        </p:spPr>
        <p:txBody>
          <a:bodyPr/>
          <a:lstStyle/>
          <a:p>
            <a:r>
              <a:rPr lang="es-CR" dirty="0" smtClean="0"/>
              <a:t>1.  Yo ____ la mesa.</a:t>
            </a:r>
          </a:p>
          <a:p>
            <a:r>
              <a:rPr lang="es-CR" dirty="0" smtClean="0"/>
              <a:t>2.  Nosotros ____ de la escuela a las tres.</a:t>
            </a:r>
          </a:p>
          <a:p>
            <a:r>
              <a:rPr lang="es-CR" dirty="0" smtClean="0"/>
              <a:t>3.  Jorge siempre ____ la verdad.</a:t>
            </a:r>
          </a:p>
          <a:p>
            <a:r>
              <a:rPr lang="es-CR" dirty="0" smtClean="0"/>
              <a:t>4.  ¿Qué ____  tú a la fiesta?  ¿Refrescos?</a:t>
            </a:r>
          </a:p>
          <a:p>
            <a:r>
              <a:rPr lang="es-CR" dirty="0" smtClean="0"/>
              <a:t>5.  Yo ____ 15 años.</a:t>
            </a:r>
          </a:p>
          <a:p>
            <a:r>
              <a:rPr lang="es-CR" dirty="0" smtClean="0"/>
              <a:t>6.  ¿</a:t>
            </a:r>
            <a:r>
              <a:rPr lang="es-CR" dirty="0"/>
              <a:t> </a:t>
            </a:r>
            <a:r>
              <a:rPr lang="es-CR" dirty="0" smtClean="0"/>
              <a:t>____ Ud. la música?</a:t>
            </a:r>
          </a:p>
          <a:p>
            <a:r>
              <a:rPr lang="es-CR" dirty="0" smtClean="0"/>
              <a:t>7.  Yo ____ la tarea después de la escuela.</a:t>
            </a:r>
          </a:p>
          <a:p>
            <a:r>
              <a:rPr lang="es-CR" dirty="0" smtClean="0"/>
              <a:t>8.  ¿</a:t>
            </a:r>
            <a:r>
              <a:rPr lang="es-CR" dirty="0"/>
              <a:t> </a:t>
            </a:r>
            <a:r>
              <a:rPr lang="es-CR" dirty="0" smtClean="0"/>
              <a:t>____ Marta a la fiesta?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324600" y="1676400"/>
            <a:ext cx="2743200" cy="4450080"/>
          </a:xfrm>
        </p:spPr>
        <p:txBody>
          <a:bodyPr/>
          <a:lstStyle/>
          <a:p>
            <a:r>
              <a:rPr lang="es-CR" dirty="0" smtClean="0"/>
              <a:t>1. pongo</a:t>
            </a:r>
          </a:p>
          <a:p>
            <a:r>
              <a:rPr lang="es-CR" dirty="0" smtClean="0"/>
              <a:t>2. salimos</a:t>
            </a:r>
          </a:p>
          <a:p>
            <a:r>
              <a:rPr lang="es-CR" dirty="0" smtClean="0"/>
              <a:t>3.  dice</a:t>
            </a:r>
          </a:p>
          <a:p>
            <a:r>
              <a:rPr lang="es-CR" dirty="0" smtClean="0"/>
              <a:t>4.  traes</a:t>
            </a:r>
          </a:p>
          <a:p>
            <a:r>
              <a:rPr lang="es-CR" dirty="0" smtClean="0"/>
              <a:t>5.  tengo</a:t>
            </a:r>
          </a:p>
          <a:p>
            <a:r>
              <a:rPr lang="es-CR" dirty="0" smtClean="0"/>
              <a:t>6.  oye</a:t>
            </a:r>
          </a:p>
          <a:p>
            <a:r>
              <a:rPr lang="es-CR" dirty="0" smtClean="0"/>
              <a:t>7.  hago</a:t>
            </a:r>
          </a:p>
          <a:p>
            <a:r>
              <a:rPr lang="es-CR" dirty="0" smtClean="0"/>
              <a:t>8.  Viene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¡</a:t>
            </a:r>
            <a:r>
              <a:rPr lang="es-CR" dirty="0" err="1" smtClean="0"/>
              <a:t>Güi</a:t>
            </a:r>
            <a:r>
              <a:rPr lang="es-CR" dirty="0" smtClean="0"/>
              <a:t> pi pía!  </a:t>
            </a:r>
            <a:br>
              <a:rPr lang="es-CR" dirty="0" smtClean="0"/>
            </a:br>
            <a:r>
              <a:rPr lang="es-CR" dirty="0" smtClean="0"/>
              <a:t>Ya se acabó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04" y="1991386"/>
            <a:ext cx="5769596" cy="432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“Venir” </a:t>
            </a:r>
            <a:r>
              <a:rPr lang="es-CR" dirty="0" err="1" smtClean="0"/>
              <a:t>conjugates</a:t>
            </a:r>
            <a:r>
              <a:rPr lang="es-CR" dirty="0" smtClean="0"/>
              <a:t> in a similar </a:t>
            </a:r>
            <a:r>
              <a:rPr lang="es-CR" dirty="0" err="1" smtClean="0"/>
              <a:t>way</a:t>
            </a:r>
            <a:r>
              <a:rPr lang="es-CR" dirty="0" smtClean="0"/>
              <a:t>.</a:t>
            </a:r>
            <a:br>
              <a:rPr lang="es-CR" dirty="0" smtClean="0"/>
            </a:br>
            <a:r>
              <a:rPr lang="es-CR" dirty="0" smtClean="0"/>
              <a:t>venir- </a:t>
            </a:r>
            <a:r>
              <a:rPr lang="es-CR" dirty="0" err="1" smtClean="0"/>
              <a:t>to</a:t>
            </a:r>
            <a:r>
              <a:rPr lang="es-CR" dirty="0" smtClean="0"/>
              <a:t> come   (Use –ir </a:t>
            </a:r>
            <a:r>
              <a:rPr lang="es-CR" dirty="0" err="1" smtClean="0"/>
              <a:t>endings</a:t>
            </a:r>
            <a:r>
              <a:rPr lang="es-CR" dirty="0" smtClean="0"/>
              <a:t>!)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ven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nes</a:t>
            </a:r>
          </a:p>
          <a:p>
            <a:r>
              <a:rPr lang="es-CR" sz="4000" dirty="0" smtClean="0"/>
              <a:t>Ud.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</a:t>
            </a:r>
          </a:p>
          <a:p>
            <a:r>
              <a:rPr lang="es-CR" sz="4000" dirty="0" smtClean="0"/>
              <a:t>Él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</a:t>
            </a:r>
          </a:p>
          <a:p>
            <a:r>
              <a:rPr lang="es-CR" sz="4000" dirty="0" smtClean="0"/>
              <a:t>Ella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</a:t>
            </a:r>
            <a:endParaRPr lang="es-CR" sz="4000" dirty="0"/>
          </a:p>
          <a:p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ven</a:t>
            </a:r>
            <a:r>
              <a:rPr lang="es-CR" sz="4000" b="1" u="sng" dirty="0" smtClean="0"/>
              <a:t>i</a:t>
            </a:r>
            <a:r>
              <a:rPr lang="es-CR" sz="4000" dirty="0" smtClean="0"/>
              <a:t>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ven</a:t>
            </a:r>
            <a:r>
              <a:rPr lang="es-CR" sz="4000" b="1" u="sng" dirty="0" smtClean="0"/>
              <a:t>ís</a:t>
            </a:r>
          </a:p>
          <a:p>
            <a:endParaRPr lang="es-CR" sz="1200" dirty="0" smtClean="0"/>
          </a:p>
          <a:p>
            <a:r>
              <a:rPr lang="es-CR" sz="4000" dirty="0" err="1" smtClean="0"/>
              <a:t>Uds.v</a:t>
            </a:r>
            <a:r>
              <a:rPr lang="es-CR" sz="4000" dirty="0" err="1" smtClean="0">
                <a:solidFill>
                  <a:srgbClr val="00B050"/>
                </a:solidFill>
              </a:rPr>
              <a:t>ie</a:t>
            </a:r>
            <a:r>
              <a:rPr lang="es-CR" sz="4000" dirty="0" err="1" smtClean="0"/>
              <a:t>nen</a:t>
            </a:r>
            <a:endParaRPr lang="es-CR" sz="4000" dirty="0" smtClean="0"/>
          </a:p>
          <a:p>
            <a:r>
              <a:rPr lang="es-CR" sz="4000" dirty="0" smtClean="0"/>
              <a:t>Ellos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nen</a:t>
            </a:r>
          </a:p>
          <a:p>
            <a:r>
              <a:rPr lang="es-CR" sz="4000" dirty="0" smtClean="0"/>
              <a:t>Ellas v</a:t>
            </a:r>
            <a:r>
              <a:rPr lang="es-CR" sz="4000" dirty="0" smtClean="0">
                <a:solidFill>
                  <a:srgbClr val="00B050"/>
                </a:solidFill>
              </a:rPr>
              <a:t>ie</a:t>
            </a:r>
            <a:r>
              <a:rPr lang="es-CR" sz="4000" dirty="0" smtClean="0"/>
              <a:t>nen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¡Vienes a mi casa por la tarde!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52076"/>
            <a:ext cx="3581400" cy="343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7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38328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 “decir”-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say</a:t>
            </a:r>
            <a:r>
              <a:rPr lang="es-CR" dirty="0" smtClean="0"/>
              <a:t> </a:t>
            </a:r>
            <a:r>
              <a:rPr lang="es-CR" dirty="0" err="1" smtClean="0"/>
              <a:t>or</a:t>
            </a:r>
            <a:r>
              <a:rPr lang="es-CR" dirty="0" smtClean="0"/>
              <a:t> 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tell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dirty="0" err="1">
                <a:solidFill>
                  <a:schemeClr val="bg1"/>
                </a:solidFill>
              </a:rPr>
              <a:t>It’s</a:t>
            </a:r>
            <a:r>
              <a:rPr lang="es-CR" dirty="0">
                <a:solidFill>
                  <a:schemeClr val="bg1"/>
                </a:solidFill>
              </a:rPr>
              <a:t> </a:t>
            </a:r>
            <a:r>
              <a:rPr lang="es-CR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irr</a:t>
            </a:r>
            <a:r>
              <a:rPr lang="es-CR" dirty="0">
                <a:solidFill>
                  <a:schemeClr val="bg1"/>
                </a:solidFill>
                <a:latin typeface="Arial Black" pitchFamily="34" charset="0"/>
              </a:rPr>
              <a:t>eg</a:t>
            </a:r>
            <a:r>
              <a:rPr lang="es-CR" b="1" dirty="0">
                <a:solidFill>
                  <a:schemeClr val="bg1"/>
                </a:solidFill>
                <a:latin typeface="Bradley Hand ITC" pitchFamily="66" charset="0"/>
              </a:rPr>
              <a:t>ular</a:t>
            </a:r>
            <a:r>
              <a:rPr lang="es-CR" dirty="0">
                <a:solidFill>
                  <a:schemeClr val="bg1"/>
                </a:solidFill>
              </a:rPr>
              <a:t> AND </a:t>
            </a:r>
            <a:r>
              <a:rPr lang="es-CR" dirty="0" err="1">
                <a:solidFill>
                  <a:srgbClr val="FFFF00"/>
                </a:solidFill>
              </a:rPr>
              <a:t>stem</a:t>
            </a:r>
            <a:r>
              <a:rPr lang="es-CR" dirty="0">
                <a:solidFill>
                  <a:srgbClr val="FFFF00"/>
                </a:solidFill>
              </a:rPr>
              <a:t> </a:t>
            </a:r>
            <a:r>
              <a:rPr lang="es-CR" dirty="0" err="1" smtClean="0">
                <a:solidFill>
                  <a:srgbClr val="FFFF00"/>
                </a:solidFill>
              </a:rPr>
              <a:t>changing</a:t>
            </a:r>
            <a:r>
              <a:rPr lang="es-CR" dirty="0" smtClean="0">
                <a:solidFill>
                  <a:srgbClr val="FFFF00"/>
                </a:solidFill>
              </a:rPr>
              <a:t> </a:t>
            </a:r>
            <a:r>
              <a:rPr lang="es-CR" dirty="0" err="1" smtClean="0">
                <a:solidFill>
                  <a:schemeClr val="bg1"/>
                </a:solidFill>
              </a:rPr>
              <a:t>too</a:t>
            </a:r>
            <a:r>
              <a:rPr lang="es-CR" dirty="0" smtClean="0">
                <a:solidFill>
                  <a:schemeClr val="bg1"/>
                </a:solidFill>
              </a:rPr>
              <a:t>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di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d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/>
              <a:t>ces</a:t>
            </a:r>
          </a:p>
          <a:p>
            <a:r>
              <a:rPr lang="es-CR" sz="4000" dirty="0" smtClean="0"/>
              <a:t>Ud. d</a:t>
            </a:r>
            <a:r>
              <a:rPr lang="es-CR" sz="4000" dirty="0">
                <a:solidFill>
                  <a:srgbClr val="00B050"/>
                </a:solidFill>
              </a:rPr>
              <a:t>i</a:t>
            </a:r>
            <a:r>
              <a:rPr lang="es-CR" sz="4000" dirty="0" smtClean="0"/>
              <a:t>ce</a:t>
            </a:r>
          </a:p>
          <a:p>
            <a:r>
              <a:rPr lang="es-CR" sz="4000" dirty="0" smtClean="0"/>
              <a:t>Él d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>
                <a:solidFill>
                  <a:schemeClr val="accent2">
                    <a:lumMod val="50000"/>
                  </a:schemeClr>
                </a:solidFill>
              </a:rPr>
              <a:t>ce</a:t>
            </a:r>
          </a:p>
          <a:p>
            <a:r>
              <a:rPr lang="es-CR" sz="4000" dirty="0" smtClean="0"/>
              <a:t>Ella d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>
                <a:solidFill>
                  <a:schemeClr val="accent2">
                    <a:lumMod val="50000"/>
                  </a:schemeClr>
                </a:solidFill>
              </a:rPr>
              <a:t>ce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decimos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decís</a:t>
            </a:r>
          </a:p>
          <a:p>
            <a:endParaRPr lang="es-CR" sz="1200" dirty="0" smtClean="0"/>
          </a:p>
          <a:p>
            <a:r>
              <a:rPr lang="es-CR" sz="4000" dirty="0" smtClean="0"/>
              <a:t>Uds. d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>
                <a:solidFill>
                  <a:schemeClr val="accent2">
                    <a:lumMod val="50000"/>
                  </a:schemeClr>
                </a:solidFill>
              </a:rPr>
              <a:t>cen</a:t>
            </a:r>
          </a:p>
          <a:p>
            <a:r>
              <a:rPr lang="es-CR" sz="4000" dirty="0" smtClean="0"/>
              <a:t>Ellos d</a:t>
            </a:r>
            <a:r>
              <a:rPr lang="es-CR" sz="4000" dirty="0" smtClean="0">
                <a:solidFill>
                  <a:srgbClr val="00B050"/>
                </a:solidFill>
              </a:rPr>
              <a:t>i</a:t>
            </a:r>
            <a:r>
              <a:rPr lang="es-CR" sz="4000" dirty="0" smtClean="0">
                <a:solidFill>
                  <a:schemeClr val="accent2">
                    <a:lumMod val="50000"/>
                  </a:schemeClr>
                </a:solidFill>
              </a:rPr>
              <a:t>cen</a:t>
            </a:r>
            <a:endParaRPr lang="es-CR" sz="4000" dirty="0" smtClean="0"/>
          </a:p>
          <a:p>
            <a:r>
              <a:rPr lang="es-CR" sz="4000" dirty="0" smtClean="0"/>
              <a:t>Ellas </a:t>
            </a:r>
            <a:r>
              <a:rPr lang="es-CR" sz="4000" dirty="0"/>
              <a:t>d</a:t>
            </a:r>
            <a:r>
              <a:rPr lang="es-CR" sz="4000" dirty="0">
                <a:solidFill>
                  <a:srgbClr val="00B050"/>
                </a:solidFill>
              </a:rPr>
              <a:t>i</a:t>
            </a:r>
            <a:r>
              <a:rPr lang="es-CR" sz="4000" dirty="0">
                <a:solidFill>
                  <a:schemeClr val="accent2">
                    <a:lumMod val="50000"/>
                  </a:schemeClr>
                </a:solidFill>
              </a:rPr>
              <a:t>cen</a:t>
            </a:r>
          </a:p>
          <a:p>
            <a:endParaRPr lang="es-CR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5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Le dice un secreto.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4620"/>
            <a:ext cx="3352800" cy="336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“oír”-</a:t>
            </a:r>
            <a:r>
              <a:rPr lang="es-CR" dirty="0" err="1" smtClean="0"/>
              <a:t>to</a:t>
            </a:r>
            <a:r>
              <a:rPr lang="es-CR" dirty="0" smtClean="0"/>
              <a:t> </a:t>
            </a:r>
            <a:r>
              <a:rPr lang="es-CR" dirty="0" err="1" smtClean="0"/>
              <a:t>hear</a:t>
            </a:r>
            <a:r>
              <a:rPr lang="es-CR" dirty="0" smtClean="0"/>
              <a:t/>
            </a:r>
            <a:br>
              <a:rPr lang="es-CR" dirty="0" smtClean="0"/>
            </a:br>
            <a:r>
              <a:rPr lang="es-CR" dirty="0" err="1" smtClean="0"/>
              <a:t>Straight</a:t>
            </a:r>
            <a:r>
              <a:rPr lang="es-CR" dirty="0" smtClean="0"/>
              <a:t> up </a:t>
            </a:r>
            <a:r>
              <a:rPr lang="es-CR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irr</a:t>
            </a:r>
            <a:r>
              <a:rPr lang="es-CR" dirty="0" smtClean="0">
                <a:solidFill>
                  <a:schemeClr val="bg1"/>
                </a:solidFill>
                <a:latin typeface="Arial Black" pitchFamily="34" charset="0"/>
              </a:rPr>
              <a:t>eg</a:t>
            </a:r>
            <a:r>
              <a:rPr lang="es-CR" b="1" dirty="0" smtClean="0">
                <a:solidFill>
                  <a:schemeClr val="bg1"/>
                </a:solidFill>
                <a:latin typeface="Bradley Hand ITC" pitchFamily="66" charset="0"/>
              </a:rPr>
              <a:t>ular!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7709" y="2209800"/>
            <a:ext cx="3477491" cy="3992880"/>
          </a:xfrm>
        </p:spPr>
        <p:txBody>
          <a:bodyPr>
            <a:normAutofit/>
          </a:bodyPr>
          <a:lstStyle/>
          <a:p>
            <a:r>
              <a:rPr lang="es-CR" sz="4000" dirty="0" smtClean="0"/>
              <a:t>Yo oi</a:t>
            </a:r>
            <a:r>
              <a:rPr lang="es-CR" sz="4000" dirty="0" smtClean="0">
                <a:solidFill>
                  <a:srgbClr val="FF0000"/>
                </a:solidFill>
              </a:rPr>
              <a:t>go</a:t>
            </a:r>
          </a:p>
          <a:p>
            <a:r>
              <a:rPr lang="es-CR" sz="4000" dirty="0" smtClean="0"/>
              <a:t>Tú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es</a:t>
            </a:r>
          </a:p>
          <a:p>
            <a:r>
              <a:rPr lang="es-CR" sz="4000" dirty="0" smtClean="0"/>
              <a:t>Ud.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</a:t>
            </a:r>
          </a:p>
          <a:p>
            <a:r>
              <a:rPr lang="es-CR" sz="4000" dirty="0" smtClean="0"/>
              <a:t>Él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</a:t>
            </a:r>
          </a:p>
          <a:p>
            <a:r>
              <a:rPr lang="es-CR" sz="4000" dirty="0" smtClean="0"/>
              <a:t>Ella </a:t>
            </a:r>
            <a:r>
              <a:rPr lang="es-CR" sz="4000" dirty="0"/>
              <a:t>o</a:t>
            </a:r>
            <a:r>
              <a:rPr lang="es-CR" sz="4000" dirty="0">
                <a:solidFill>
                  <a:srgbClr val="FF0000"/>
                </a:solidFill>
              </a:rPr>
              <a:t>y</a:t>
            </a:r>
            <a:r>
              <a:rPr lang="es-CR" sz="4000" dirty="0"/>
              <a:t>e</a:t>
            </a:r>
          </a:p>
          <a:p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05200" y="2133600"/>
            <a:ext cx="4962144" cy="3992880"/>
          </a:xfrm>
        </p:spPr>
        <p:txBody>
          <a:bodyPr>
            <a:normAutofit/>
          </a:bodyPr>
          <a:lstStyle/>
          <a:p>
            <a:r>
              <a:rPr lang="es-CR" sz="3200" dirty="0" smtClean="0"/>
              <a:t>Nosotros(as) </a:t>
            </a:r>
            <a:r>
              <a:rPr lang="es-CR" sz="4000" dirty="0" smtClean="0"/>
              <a:t>o</a:t>
            </a:r>
            <a:r>
              <a:rPr lang="es-CR" sz="4000" dirty="0" smtClean="0">
                <a:solidFill>
                  <a:srgbClr val="FF0000"/>
                </a:solidFill>
              </a:rPr>
              <a:t>í</a:t>
            </a:r>
            <a:r>
              <a:rPr lang="es-CR" sz="4000" dirty="0" smtClean="0"/>
              <a:t>mos</a:t>
            </a:r>
            <a:endParaRPr lang="es-CR" sz="4000" dirty="0"/>
          </a:p>
          <a:p>
            <a:r>
              <a:rPr lang="es-CR" sz="3200" dirty="0" smtClean="0"/>
              <a:t>vosotros (as) </a:t>
            </a:r>
            <a:r>
              <a:rPr lang="es-CR" sz="4000" dirty="0" smtClean="0"/>
              <a:t>o</a:t>
            </a:r>
            <a:r>
              <a:rPr lang="es-CR" sz="4000" dirty="0" smtClean="0">
                <a:solidFill>
                  <a:srgbClr val="FF0000"/>
                </a:solidFill>
              </a:rPr>
              <a:t>í</a:t>
            </a:r>
            <a:r>
              <a:rPr lang="es-CR" sz="4000" dirty="0" smtClean="0"/>
              <a:t>s</a:t>
            </a:r>
          </a:p>
          <a:p>
            <a:endParaRPr lang="es-CR" sz="1200" dirty="0" smtClean="0"/>
          </a:p>
          <a:p>
            <a:r>
              <a:rPr lang="es-CR" sz="4000" dirty="0" smtClean="0"/>
              <a:t>Uds.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en</a:t>
            </a:r>
          </a:p>
          <a:p>
            <a:r>
              <a:rPr lang="es-CR" sz="4000" dirty="0" smtClean="0"/>
              <a:t>Ellos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en</a:t>
            </a:r>
          </a:p>
          <a:p>
            <a:r>
              <a:rPr lang="es-CR" sz="4000" dirty="0" smtClean="0"/>
              <a:t>Ellas o</a:t>
            </a:r>
            <a:r>
              <a:rPr lang="es-CR" sz="4000" dirty="0" smtClean="0">
                <a:solidFill>
                  <a:srgbClr val="FF0000"/>
                </a:solidFill>
              </a:rPr>
              <a:t>y</a:t>
            </a:r>
            <a:r>
              <a:rPr lang="es-CR" sz="4000" dirty="0" smtClean="0"/>
              <a:t>en</a:t>
            </a:r>
            <a:endParaRPr lang="es-CR" sz="4000" dirty="0"/>
          </a:p>
          <a:p>
            <a:endParaRPr lang="es-CR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¿Me oyes?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04" y="2490788"/>
            <a:ext cx="5058596" cy="389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s-CR" sz="3200" dirty="0" err="1">
                <a:solidFill>
                  <a:schemeClr val="tx1"/>
                </a:solidFill>
              </a:rPr>
              <a:t>it</a:t>
            </a:r>
            <a:r>
              <a:rPr lang="es-CR" sz="3200" dirty="0">
                <a:solidFill>
                  <a:schemeClr val="tx1"/>
                </a:solidFill>
              </a:rPr>
              <a:t> has a </a:t>
            </a:r>
            <a:r>
              <a:rPr lang="es-CR" sz="3200" dirty="0" err="1">
                <a:solidFill>
                  <a:schemeClr val="tx1"/>
                </a:solidFill>
              </a:rPr>
              <a:t>little</a:t>
            </a:r>
            <a:r>
              <a:rPr lang="es-CR" sz="3200" dirty="0">
                <a:solidFill>
                  <a:schemeClr val="tx1"/>
                </a:solidFill>
              </a:rPr>
              <a:t> </a:t>
            </a:r>
            <a:r>
              <a:rPr lang="es-CR" sz="3200" dirty="0" err="1" smtClean="0">
                <a:solidFill>
                  <a:schemeClr val="tx1"/>
                </a:solidFill>
              </a:rPr>
              <a:t>something</a:t>
            </a:r>
            <a:r>
              <a:rPr lang="es-CR" sz="3200" dirty="0" smtClean="0">
                <a:solidFill>
                  <a:schemeClr val="tx1"/>
                </a:solidFill>
              </a:rPr>
              <a:t> </a:t>
            </a:r>
            <a:r>
              <a:rPr lang="es-CR" sz="3200" dirty="0">
                <a:solidFill>
                  <a:schemeClr val="tx1"/>
                </a:solidFill>
              </a:rPr>
              <a:t>extra</a:t>
            </a:r>
            <a:r>
              <a:rPr lang="es-CR" sz="3200" dirty="0" smtClean="0">
                <a:solidFill>
                  <a:schemeClr val="tx1"/>
                </a:solidFill>
              </a:rPr>
              <a:t>!</a:t>
            </a:r>
            <a:r>
              <a:rPr lang="es-CR" sz="3200" dirty="0">
                <a:solidFill>
                  <a:schemeClr val="tx1"/>
                </a:solidFill>
              </a:rPr>
              <a:t> </a:t>
            </a:r>
            <a:r>
              <a:rPr lang="es-CR" dirty="0" smtClean="0">
                <a:solidFill>
                  <a:schemeClr val="bg1"/>
                </a:solidFill>
              </a:rPr>
              <a:t>E</a:t>
            </a:r>
          </a:p>
          <a:p>
            <a:r>
              <a:rPr lang="es-CR" dirty="0" err="1" smtClean="0">
                <a:solidFill>
                  <a:schemeClr val="bg1"/>
                </a:solidFill>
              </a:rPr>
              <a:t>xtra</a:t>
            </a:r>
            <a:r>
              <a:rPr lang="es-CR" dirty="0">
                <a:solidFill>
                  <a:schemeClr val="bg1"/>
                </a:solidFill>
              </a:rPr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14272"/>
          </a:xfrm>
        </p:spPr>
        <p:txBody>
          <a:bodyPr>
            <a:normAutofit fontScale="90000"/>
          </a:bodyPr>
          <a:lstStyle/>
          <a:p>
            <a:r>
              <a:rPr lang="es-CR" dirty="0" smtClean="0"/>
              <a:t>Ahora, “traer”</a:t>
            </a:r>
            <a:br>
              <a:rPr lang="es-CR" dirty="0" smtClean="0"/>
            </a:br>
            <a:r>
              <a:rPr lang="es-CR" dirty="0" err="1" smtClean="0"/>
              <a:t>Not</a:t>
            </a:r>
            <a:r>
              <a:rPr lang="es-CR" dirty="0" smtClean="0"/>
              <a:t> </a:t>
            </a:r>
            <a:r>
              <a:rPr lang="es-CR" dirty="0" err="1">
                <a:solidFill>
                  <a:srgbClr val="FFFF00"/>
                </a:solidFill>
              </a:rPr>
              <a:t>stem</a:t>
            </a:r>
            <a:r>
              <a:rPr lang="es-CR" dirty="0">
                <a:solidFill>
                  <a:srgbClr val="FFFF00"/>
                </a:solidFill>
              </a:rPr>
              <a:t> </a:t>
            </a:r>
            <a:r>
              <a:rPr lang="es-CR" dirty="0" err="1" smtClean="0">
                <a:solidFill>
                  <a:srgbClr val="FFFF00"/>
                </a:solidFill>
              </a:rPr>
              <a:t>changing</a:t>
            </a:r>
            <a:r>
              <a:rPr lang="es-CR" dirty="0" smtClean="0">
                <a:solidFill>
                  <a:srgbClr val="FFFF00"/>
                </a:solidFill>
              </a:rPr>
              <a:t>, </a:t>
            </a:r>
            <a:r>
              <a:rPr lang="es-CR" dirty="0" err="1" smtClean="0">
                <a:solidFill>
                  <a:schemeClr val="bg1"/>
                </a:solidFill>
              </a:rPr>
              <a:t>but</a:t>
            </a:r>
            <a:r>
              <a:rPr lang="es-CR" dirty="0" smtClean="0">
                <a:solidFill>
                  <a:schemeClr val="bg1"/>
                </a:solidFill>
              </a:rPr>
              <a:t>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19716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81350"/>
            <a:ext cx="17811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695700"/>
            <a:ext cx="20288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22" y="3624262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744</Words>
  <Application>Microsoft Office PowerPoint</Application>
  <PresentationFormat>On-screen Show (4:3)</PresentationFormat>
  <Paragraphs>213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“Yogos”</vt:lpstr>
      <vt:lpstr>¿Te acuerdas del verbo “tener” It’s irregular AND stem changing!!  tener-to have</vt:lpstr>
      <vt:lpstr>“Venir” conjugates in a similar way. venir- to come   (Use –ir endings!)</vt:lpstr>
      <vt:lpstr>¡Vienes a mi casa por la tarde!</vt:lpstr>
      <vt:lpstr> “decir”- to say or to tell It’s irregular AND stem changing too!!</vt:lpstr>
      <vt:lpstr>Le dice un secreto.</vt:lpstr>
      <vt:lpstr>“oír”-to hear Straight up irregular!</vt:lpstr>
      <vt:lpstr>¿Me oyes?</vt:lpstr>
      <vt:lpstr>Ahora, “traer” Not stem changing, but….</vt:lpstr>
      <vt:lpstr>“traer”- to bring</vt:lpstr>
      <vt:lpstr>¿Qué traes a la fiesta? ¡Traigo el pastel!</vt:lpstr>
      <vt:lpstr>The rest of these verbs are regular, except for the YO form…</vt:lpstr>
      <vt:lpstr>“poner”- to put or place “poner la mesa”- to set the table</vt:lpstr>
      <vt:lpstr>Pone la mesa para la cena.</vt:lpstr>
      <vt:lpstr>“hacer”-to make or to do</vt:lpstr>
      <vt:lpstr>¿Haces la cama todos los días? Sí, la hago todos los días.</vt:lpstr>
      <vt:lpstr>“salir”-to leave</vt:lpstr>
      <vt:lpstr>Los niños salen de la escuela.</vt:lpstr>
      <vt:lpstr>Empareja</vt:lpstr>
      <vt:lpstr>Empareja</vt:lpstr>
      <vt:lpstr>¡Te toca! Escribe la forma de “yo” para cada verbo</vt:lpstr>
      <vt:lpstr>¡Te toca! Escribe la forma de“tú” para cada verbo</vt:lpstr>
      <vt:lpstr>¡Te toca! Escribe la forma de“vosotros” para cada verbo</vt:lpstr>
      <vt:lpstr>Completa las frases con la forma y el verbo correcto. Venir, tener, poner, hacer, salir, decir, traer, oír </vt:lpstr>
      <vt:lpstr>¡Güi pi pía!   Ya se acabó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con “go” en la forma de “yo”</dc:title>
  <dc:creator>Jennifer Salas</dc:creator>
  <cp:lastModifiedBy>Jennifer Salas</cp:lastModifiedBy>
  <cp:revision>12</cp:revision>
  <dcterms:created xsi:type="dcterms:W3CDTF">2013-09-11T20:28:30Z</dcterms:created>
  <dcterms:modified xsi:type="dcterms:W3CDTF">2013-09-11T23:31:53Z</dcterms:modified>
</cp:coreProperties>
</file>