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89"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2BDBC-F0F1-4D51-8CE7-E764201A6A12}">
          <p14:sldIdLst>
            <p14:sldId id="256"/>
          </p14:sldIdLst>
        </p14:section>
        <p14:section name="5B TENER EXPRESSIONS" id="{BAD5A1C1-2CBD-4F67-A197-33F29D22BE48}">
          <p14:sldIdLst>
            <p14:sldId id="258"/>
          </p14:sldIdLst>
        </p14:section>
        <p14:section name="5B LA MESA" id="{1198D68E-C2D7-405F-8FAD-234B8C225FDE}">
          <p14:sldIdLst>
            <p14:sldId id="259"/>
          </p14:sldIdLst>
        </p14:section>
        <p14:section name="5B EL RESTAURANTE" id="{D1DCBCBA-98BC-470C-9430-1218C9052C80}">
          <p14:sldIdLst>
            <p14:sldId id="260"/>
            <p14:sldId id="261"/>
            <p14:sldId id="262"/>
            <p14:sldId id="263"/>
            <p14:sldId id="264"/>
            <p14:sldId id="265"/>
            <p14:sldId id="266"/>
          </p14:sldIdLst>
        </p14:section>
        <p14:section name="5B YO-GO VERBS" id="{185BEB18-2018-40F2-8A16-CC860C5C45B2}">
          <p14:sldIdLst>
            <p14:sldId id="289"/>
            <p14:sldId id="267"/>
            <p14:sldId id="268"/>
            <p14:sldId id="269"/>
            <p14:sldId id="270"/>
            <p14:sldId id="271"/>
          </p14:sldIdLst>
        </p14:section>
        <p14:section name="5B SER AND ESTAR" id="{0CC98AB5-CE54-4B8F-B8ED-EBFDC2798BB8}">
          <p14:sldIdLst>
            <p14:sldId id="272"/>
            <p14:sldId id="273"/>
            <p14:sldId id="274"/>
            <p14:sldId id="275"/>
            <p14:sldId id="276"/>
            <p14:sldId id="277"/>
            <p14:sldId id="278"/>
            <p14:sldId id="279"/>
          </p14:sldIdLst>
        </p14:section>
        <p14:section name="6A VOCAB EL DORMITORIO" id="{50268E95-62EC-4D87-BCE6-3584088FAF26}">
          <p14:sldIdLst>
            <p14:sldId id="280"/>
          </p14:sldIdLst>
        </p14:section>
        <p14:section name="6A COMPARISONS" id="{FD15AF9B-EFA4-47B8-979F-EA5C1EE1E989}">
          <p14:sldIdLst>
            <p14:sldId id="281"/>
          </p14:sldIdLst>
        </p14:section>
        <p14:section name="6A BOOT VERBS" id="{9F86B3AC-EB45-4C8C-8178-B21444FC0A72}">
          <p14:sldIdLst>
            <p14:sldId id="282"/>
            <p14:sldId id="283"/>
            <p14:sldId id="284"/>
            <p14:sldId id="285"/>
            <p14:sldId id="286"/>
            <p14:sldId id="287"/>
            <p14:sldId id="28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B8286-76D5-4FD7-8252-B16FB7E362E3}" type="datetimeFigureOut">
              <a:rPr lang="en-US" smtClean="0"/>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2A5F1-93A2-4206-A600-FD1015FB0CC0}" type="slidenum">
              <a:rPr lang="en-US" smtClean="0"/>
              <a:t>‹#›</a:t>
            </a:fld>
            <a:endParaRPr lang="en-US"/>
          </a:p>
        </p:txBody>
      </p:sp>
    </p:spTree>
    <p:extLst>
      <p:ext uri="{BB962C8B-B14F-4D97-AF65-F5344CB8AC3E}">
        <p14:creationId xmlns:p14="http://schemas.microsoft.com/office/powerpoint/2010/main" val="959180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704337-B940-42D3-A0D0-C6F8A5670846}" type="slidenum">
              <a:rPr lang="en-US" altLang="en-US" smtClean="0"/>
              <a:pPr eaLnBrk="1" hangingPunct="1">
                <a:spcBef>
                  <a:spcPct val="0"/>
                </a:spcBef>
              </a:pPr>
              <a:t>20</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Call on students to choose the correct answer and state the reason.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1C773C-3BF5-471A-9D59-245FBA40436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C773C-3BF5-471A-9D59-245FBA40436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C773C-3BF5-471A-9D59-245FBA40436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C773C-3BF5-471A-9D59-245FBA40436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C773C-3BF5-471A-9D59-245FBA40436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1C773C-3BF5-471A-9D59-245FBA404369}"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C773C-3BF5-471A-9D59-245FBA404369}" type="datetimeFigureOut">
              <a:rPr lang="en-US" smtClean="0"/>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C773C-3BF5-471A-9D59-245FBA404369}" type="datetimeFigureOut">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C773C-3BF5-471A-9D59-245FBA404369}" type="datetimeFigureOut">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13210-4E3A-4928-9A9C-630E3D373B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C773C-3BF5-471A-9D59-245FBA404369}"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13210-4E3A-4928-9A9C-630E3D373B5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F1C773C-3BF5-471A-9D59-245FBA404369}" type="datetimeFigureOut">
              <a:rPr lang="en-US" smtClean="0"/>
              <a:t>12/10/2013</a:t>
            </a:fld>
            <a:endParaRPr lang="en-US"/>
          </a:p>
        </p:txBody>
      </p:sp>
      <p:sp>
        <p:nvSpPr>
          <p:cNvPr id="9" name="Slide Number Placeholder 8"/>
          <p:cNvSpPr>
            <a:spLocks noGrp="1"/>
          </p:cNvSpPr>
          <p:nvPr>
            <p:ph type="sldNum" sz="quarter" idx="11"/>
          </p:nvPr>
        </p:nvSpPr>
        <p:spPr/>
        <p:txBody>
          <a:bodyPr/>
          <a:lstStyle/>
          <a:p>
            <a:fld id="{A5113210-4E3A-4928-9A9C-630E3D373B5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113210-4E3A-4928-9A9C-630E3D373B5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1C773C-3BF5-471A-9D59-245FBA404369}" type="datetimeFigureOut">
              <a:rPr lang="en-US" smtClean="0"/>
              <a:t>12/10/2013</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 repaso para el primer </a:t>
            </a:r>
            <a:r>
              <a:rPr lang="en-US" dirty="0" err="1" smtClean="0"/>
              <a:t>semestre</a:t>
            </a:r>
            <a:endParaRPr lang="en-US" dirty="0"/>
          </a:p>
        </p:txBody>
      </p:sp>
      <p:sp>
        <p:nvSpPr>
          <p:cNvPr id="3" name="Subtitle 2"/>
          <p:cNvSpPr>
            <a:spLocks noGrp="1"/>
          </p:cNvSpPr>
          <p:nvPr>
            <p:ph type="subTitle" idx="1"/>
          </p:nvPr>
        </p:nvSpPr>
        <p:spPr/>
        <p:txBody>
          <a:bodyPr/>
          <a:lstStyle/>
          <a:p>
            <a:r>
              <a:rPr lang="en-US" dirty="0" smtClean="0"/>
              <a:t>5a, 5b, 6b</a:t>
            </a:r>
            <a:endParaRPr lang="en-US" dirty="0"/>
          </a:p>
        </p:txBody>
      </p:sp>
    </p:spTree>
    <p:extLst>
      <p:ext uri="{BB962C8B-B14F-4D97-AF65-F5344CB8AC3E}">
        <p14:creationId xmlns:p14="http://schemas.microsoft.com/office/powerpoint/2010/main" val="2605464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2880"/>
            <a:ext cx="8229600" cy="1112520"/>
          </a:xfrm>
        </p:spPr>
        <p:txBody>
          <a:bodyPr>
            <a:normAutofit/>
          </a:bodyPr>
          <a:lstStyle/>
          <a:p>
            <a:r>
              <a:rPr lang="es-CR" dirty="0" smtClean="0"/>
              <a:t>La enchilada entera  ;)</a:t>
            </a:r>
            <a:endParaRPr lang="en-US" dirty="0"/>
          </a:p>
        </p:txBody>
      </p:sp>
      <p:sp>
        <p:nvSpPr>
          <p:cNvPr id="6" name="Content Placeholder 5"/>
          <p:cNvSpPr>
            <a:spLocks noGrp="1"/>
          </p:cNvSpPr>
          <p:nvPr>
            <p:ph idx="1"/>
          </p:nvPr>
        </p:nvSpPr>
        <p:spPr>
          <a:xfrm>
            <a:off x="76200" y="1219200"/>
            <a:ext cx="8991600" cy="5562600"/>
          </a:xfrm>
        </p:spPr>
        <p:txBody>
          <a:bodyPr>
            <a:normAutofit/>
          </a:bodyPr>
          <a:lstStyle/>
          <a:p>
            <a:r>
              <a:rPr lang="es-CR" b="1" dirty="0" err="1"/>
              <a:t>Greet</a:t>
            </a:r>
            <a:r>
              <a:rPr lang="es-CR" b="1" dirty="0"/>
              <a:t>/</a:t>
            </a:r>
            <a:r>
              <a:rPr lang="es-CR" b="1" dirty="0" err="1"/>
              <a:t>give</a:t>
            </a:r>
            <a:r>
              <a:rPr lang="es-CR" b="1" dirty="0"/>
              <a:t> </a:t>
            </a:r>
            <a:r>
              <a:rPr lang="es-CR" b="1" dirty="0" err="1" smtClean="0"/>
              <a:t>menu</a:t>
            </a:r>
            <a:r>
              <a:rPr lang="es-CR" b="1" dirty="0" smtClean="0"/>
              <a:t>……………………………………………..</a:t>
            </a:r>
            <a:r>
              <a:rPr lang="es-CR" b="1" i="1" dirty="0" err="1" smtClean="0"/>
              <a:t>Respond</a:t>
            </a:r>
            <a:r>
              <a:rPr lang="es-CR" b="1" dirty="0"/>
              <a:t>	</a:t>
            </a:r>
          </a:p>
          <a:p>
            <a:r>
              <a:rPr lang="es-CR" b="1" dirty="0"/>
              <a:t>Ask </a:t>
            </a:r>
            <a:r>
              <a:rPr lang="es-CR" b="1" dirty="0" err="1"/>
              <a:t>what</a:t>
            </a:r>
            <a:r>
              <a:rPr lang="es-CR" b="1" dirty="0"/>
              <a:t> </a:t>
            </a:r>
            <a:r>
              <a:rPr lang="es-CR" b="1" dirty="0" err="1"/>
              <a:t>they</a:t>
            </a:r>
            <a:r>
              <a:rPr lang="es-CR" b="1" dirty="0"/>
              <a:t> </a:t>
            </a:r>
            <a:r>
              <a:rPr lang="es-CR" b="1" dirty="0" err="1"/>
              <a:t>want</a:t>
            </a:r>
            <a:r>
              <a:rPr lang="es-CR" b="1" dirty="0"/>
              <a:t> </a:t>
            </a:r>
            <a:r>
              <a:rPr lang="es-CR" b="1" dirty="0" err="1"/>
              <a:t>to</a:t>
            </a:r>
            <a:r>
              <a:rPr lang="es-CR" b="1" dirty="0"/>
              <a:t> </a:t>
            </a:r>
            <a:r>
              <a:rPr lang="es-CR" b="1" dirty="0" err="1" smtClean="0"/>
              <a:t>drink</a:t>
            </a:r>
            <a:r>
              <a:rPr lang="es-CR" b="1" dirty="0" smtClean="0"/>
              <a:t>……………………………..</a:t>
            </a:r>
            <a:r>
              <a:rPr lang="es-CR" b="1" i="1" dirty="0" err="1" smtClean="0"/>
              <a:t>Respond</a:t>
            </a:r>
            <a:endParaRPr lang="es-CR" b="1" i="1" dirty="0"/>
          </a:p>
          <a:p>
            <a:r>
              <a:rPr lang="es-CR" sz="1900" b="1" dirty="0" smtClean="0"/>
              <a:t>(</a:t>
            </a:r>
            <a:r>
              <a:rPr lang="es-CR" sz="1900" b="1" dirty="0" err="1"/>
              <a:t>Give</a:t>
            </a:r>
            <a:r>
              <a:rPr lang="es-CR" sz="1900" b="1" dirty="0"/>
              <a:t> </a:t>
            </a:r>
            <a:r>
              <a:rPr lang="es-CR" sz="1900" b="1" dirty="0" err="1"/>
              <a:t>drinks</a:t>
            </a:r>
            <a:r>
              <a:rPr lang="es-CR" sz="1900" b="1" dirty="0"/>
              <a:t>)</a:t>
            </a:r>
            <a:r>
              <a:rPr lang="es-CR" sz="1900" b="1" dirty="0" err="1"/>
              <a:t>Explain</a:t>
            </a:r>
            <a:r>
              <a:rPr lang="es-CR" sz="1900" b="1" dirty="0"/>
              <a:t> </a:t>
            </a:r>
            <a:r>
              <a:rPr lang="es-CR" sz="1900" b="1" dirty="0" err="1"/>
              <a:t>the</a:t>
            </a:r>
            <a:r>
              <a:rPr lang="es-CR" sz="1900" b="1" dirty="0"/>
              <a:t> </a:t>
            </a:r>
            <a:r>
              <a:rPr lang="es-CR" sz="1900" b="1" dirty="0" err="1"/>
              <a:t>special</a:t>
            </a:r>
            <a:r>
              <a:rPr lang="es-CR" sz="1900" b="1" dirty="0"/>
              <a:t> of </a:t>
            </a:r>
            <a:r>
              <a:rPr lang="es-CR" sz="1900" b="1" dirty="0" err="1"/>
              <a:t>the</a:t>
            </a:r>
            <a:r>
              <a:rPr lang="es-CR" sz="1900" b="1" dirty="0"/>
              <a:t> </a:t>
            </a:r>
            <a:r>
              <a:rPr lang="es-CR" sz="1900" b="1" dirty="0" err="1" smtClean="0"/>
              <a:t>day</a:t>
            </a:r>
            <a:r>
              <a:rPr lang="es-CR" b="1" dirty="0" smtClean="0"/>
              <a:t>....</a:t>
            </a:r>
            <a:r>
              <a:rPr lang="es-CR" b="1" i="1" dirty="0" err="1" smtClean="0"/>
              <a:t>Say</a:t>
            </a:r>
            <a:r>
              <a:rPr lang="es-CR" b="1" i="1" dirty="0" smtClean="0"/>
              <a:t> </a:t>
            </a:r>
            <a:r>
              <a:rPr lang="es-CR" b="1" i="1" dirty="0" err="1" smtClean="0"/>
              <a:t>you</a:t>
            </a:r>
            <a:r>
              <a:rPr lang="es-CR" b="1" i="1" dirty="0" smtClean="0"/>
              <a:t> </a:t>
            </a:r>
            <a:r>
              <a:rPr lang="es-CR" b="1" i="1" dirty="0" err="1" smtClean="0"/>
              <a:t>want</a:t>
            </a:r>
            <a:r>
              <a:rPr lang="es-CR" b="1" i="1" dirty="0" smtClean="0"/>
              <a:t> </a:t>
            </a:r>
            <a:r>
              <a:rPr lang="es-CR" b="1" i="1" dirty="0" err="1" smtClean="0"/>
              <a:t>to</a:t>
            </a:r>
            <a:r>
              <a:rPr lang="es-CR" b="1" i="1" dirty="0" smtClean="0"/>
              <a:t> look at </a:t>
            </a:r>
            <a:r>
              <a:rPr lang="es-CR" b="1" i="1" dirty="0" err="1" smtClean="0"/>
              <a:t>the</a:t>
            </a:r>
            <a:r>
              <a:rPr lang="es-CR" b="1" i="1" dirty="0" smtClean="0"/>
              <a:t> </a:t>
            </a:r>
            <a:r>
              <a:rPr lang="es-CR" b="1" i="1" dirty="0" err="1" smtClean="0"/>
              <a:t>menu</a:t>
            </a:r>
            <a:endParaRPr lang="es-CR" b="1" i="1" dirty="0"/>
          </a:p>
          <a:p>
            <a:r>
              <a:rPr lang="es-CR" b="1" dirty="0" smtClean="0"/>
              <a:t>Ask </a:t>
            </a:r>
            <a:r>
              <a:rPr lang="es-CR" b="1" dirty="0" err="1"/>
              <a:t>what</a:t>
            </a:r>
            <a:r>
              <a:rPr lang="es-CR" b="1" dirty="0"/>
              <a:t> </a:t>
            </a:r>
            <a:r>
              <a:rPr lang="es-CR" b="1" dirty="0" err="1"/>
              <a:t>they</a:t>
            </a:r>
            <a:r>
              <a:rPr lang="es-CR" b="1" dirty="0"/>
              <a:t> </a:t>
            </a:r>
            <a:r>
              <a:rPr lang="es-CR" b="1" dirty="0" err="1"/>
              <a:t>want</a:t>
            </a:r>
            <a:r>
              <a:rPr lang="es-CR" b="1" dirty="0"/>
              <a:t> </a:t>
            </a:r>
            <a:r>
              <a:rPr lang="es-CR" b="1" dirty="0" err="1"/>
              <a:t>for</a:t>
            </a:r>
            <a:r>
              <a:rPr lang="es-CR" b="1" dirty="0"/>
              <a:t> </a:t>
            </a:r>
            <a:r>
              <a:rPr lang="es-CR" b="1" dirty="0" err="1"/>
              <a:t>their</a:t>
            </a:r>
            <a:r>
              <a:rPr lang="es-CR" b="1" dirty="0"/>
              <a:t> </a:t>
            </a:r>
            <a:r>
              <a:rPr lang="es-CR" b="1" dirty="0" err="1"/>
              <a:t>main</a:t>
            </a:r>
            <a:r>
              <a:rPr lang="es-CR" b="1" dirty="0"/>
              <a:t> </a:t>
            </a:r>
            <a:r>
              <a:rPr lang="es-CR" b="1" dirty="0" err="1" smtClean="0"/>
              <a:t>course</a:t>
            </a:r>
            <a:r>
              <a:rPr lang="es-CR" b="1" dirty="0" smtClean="0"/>
              <a:t>….</a:t>
            </a:r>
            <a:r>
              <a:rPr lang="es-CR" b="1" i="1" dirty="0" err="1" smtClean="0"/>
              <a:t>Explain</a:t>
            </a:r>
            <a:r>
              <a:rPr lang="es-CR" b="1" i="1" dirty="0" smtClean="0"/>
              <a:t> </a:t>
            </a:r>
            <a:r>
              <a:rPr lang="es-CR" b="1" i="1" dirty="0" err="1" smtClean="0"/>
              <a:t>how</a:t>
            </a:r>
            <a:r>
              <a:rPr lang="es-CR" b="1" i="1" dirty="0" smtClean="0"/>
              <a:t> </a:t>
            </a:r>
            <a:r>
              <a:rPr lang="es-CR" b="1" i="1" dirty="0" err="1" smtClean="0"/>
              <a:t>you</a:t>
            </a:r>
            <a:r>
              <a:rPr lang="es-CR" b="1" i="1" dirty="0" smtClean="0"/>
              <a:t> are </a:t>
            </a:r>
            <a:r>
              <a:rPr lang="es-CR" b="1" i="1" dirty="0" err="1" smtClean="0"/>
              <a:t>feeling</a:t>
            </a:r>
            <a:endParaRPr lang="es-CR" b="1" i="1" dirty="0"/>
          </a:p>
          <a:p>
            <a:r>
              <a:rPr lang="es-CR" b="1" dirty="0" err="1"/>
              <a:t>Give</a:t>
            </a:r>
            <a:r>
              <a:rPr lang="es-CR" b="1" dirty="0"/>
              <a:t> a </a:t>
            </a:r>
            <a:r>
              <a:rPr lang="es-CR" b="1" dirty="0" err="1" smtClean="0"/>
              <a:t>recommendation</a:t>
            </a:r>
            <a:r>
              <a:rPr lang="es-CR" b="1" dirty="0" smtClean="0"/>
              <a:t>…………………………………</a:t>
            </a:r>
            <a:r>
              <a:rPr lang="es-CR" b="1" i="1" dirty="0" err="1" smtClean="0"/>
              <a:t>Order</a:t>
            </a:r>
            <a:endParaRPr lang="es-CR" b="1" i="1" dirty="0"/>
          </a:p>
          <a:p>
            <a:pPr lvl="1"/>
            <a:r>
              <a:rPr lang="es-CR" b="1" i="1" dirty="0"/>
              <a:t>CONVERSATION</a:t>
            </a:r>
          </a:p>
          <a:p>
            <a:pPr lvl="1"/>
            <a:r>
              <a:rPr lang="es-CR" b="1" dirty="0" err="1"/>
              <a:t>Waiter</a:t>
            </a:r>
            <a:r>
              <a:rPr lang="es-CR" b="1" dirty="0"/>
              <a:t> </a:t>
            </a:r>
            <a:r>
              <a:rPr lang="es-CR" b="1" dirty="0" err="1"/>
              <a:t>brings</a:t>
            </a:r>
            <a:r>
              <a:rPr lang="es-CR" b="1" dirty="0"/>
              <a:t> </a:t>
            </a:r>
            <a:r>
              <a:rPr lang="es-CR" b="1" dirty="0" err="1" smtClean="0"/>
              <a:t>food</a:t>
            </a:r>
            <a:r>
              <a:rPr lang="es-CR" b="1" dirty="0" smtClean="0"/>
              <a:t>………………………………………………</a:t>
            </a:r>
            <a:r>
              <a:rPr lang="es-CR" b="1" i="1" dirty="0" err="1" smtClean="0"/>
              <a:t>Thank</a:t>
            </a:r>
            <a:endParaRPr lang="es-CR" b="1" i="1" dirty="0"/>
          </a:p>
          <a:p>
            <a:pPr lvl="1"/>
            <a:r>
              <a:rPr lang="es-CR" b="1" i="1" dirty="0"/>
              <a:t>CONVERSATION</a:t>
            </a:r>
          </a:p>
          <a:p>
            <a:r>
              <a:rPr lang="es-CR" b="1" dirty="0"/>
              <a:t>Ask </a:t>
            </a:r>
            <a:r>
              <a:rPr lang="es-CR" b="1" dirty="0" err="1"/>
              <a:t>how</a:t>
            </a:r>
            <a:r>
              <a:rPr lang="es-CR" b="1" dirty="0"/>
              <a:t> </a:t>
            </a:r>
            <a:r>
              <a:rPr lang="es-CR" b="1" dirty="0" err="1"/>
              <a:t>the</a:t>
            </a:r>
            <a:r>
              <a:rPr lang="es-CR" b="1" dirty="0"/>
              <a:t> </a:t>
            </a:r>
            <a:r>
              <a:rPr lang="es-CR" b="1" dirty="0" err="1"/>
              <a:t>food</a:t>
            </a:r>
            <a:r>
              <a:rPr lang="es-CR" b="1" dirty="0"/>
              <a:t> </a:t>
            </a:r>
            <a:r>
              <a:rPr lang="es-CR" b="1" dirty="0" err="1"/>
              <a:t>is</a:t>
            </a:r>
            <a:r>
              <a:rPr lang="es-CR" b="1" dirty="0"/>
              <a:t> and </a:t>
            </a:r>
            <a:r>
              <a:rPr lang="es-CR" b="1" dirty="0" err="1"/>
              <a:t>solve</a:t>
            </a:r>
            <a:r>
              <a:rPr lang="es-CR" b="1" dirty="0"/>
              <a:t> </a:t>
            </a:r>
            <a:r>
              <a:rPr lang="es-CR" b="1" dirty="0" err="1"/>
              <a:t>any</a:t>
            </a:r>
            <a:r>
              <a:rPr lang="es-CR" b="1" dirty="0"/>
              <a:t> </a:t>
            </a:r>
            <a:r>
              <a:rPr lang="es-CR" b="1" dirty="0" err="1" smtClean="0"/>
              <a:t>problems</a:t>
            </a:r>
            <a:r>
              <a:rPr lang="es-CR" b="1" dirty="0" smtClean="0"/>
              <a:t>……</a:t>
            </a:r>
            <a:r>
              <a:rPr lang="es-CR" b="1" i="1" dirty="0" err="1" smtClean="0"/>
              <a:t>state</a:t>
            </a:r>
            <a:r>
              <a:rPr lang="es-CR" b="1" i="1" dirty="0" smtClean="0"/>
              <a:t> </a:t>
            </a:r>
            <a:r>
              <a:rPr lang="es-CR" b="1" i="1" dirty="0" err="1" smtClean="0"/>
              <a:t>problem</a:t>
            </a:r>
            <a:endParaRPr lang="es-CR" b="1" i="1" dirty="0"/>
          </a:p>
          <a:p>
            <a:pPr lvl="1"/>
            <a:r>
              <a:rPr lang="es-CR" b="1" i="1" dirty="0"/>
              <a:t>CONVERSATION</a:t>
            </a:r>
          </a:p>
          <a:p>
            <a:r>
              <a:rPr lang="es-CR" b="1" dirty="0"/>
              <a:t>Ask </a:t>
            </a:r>
            <a:r>
              <a:rPr lang="es-CR" b="1" dirty="0" err="1"/>
              <a:t>if</a:t>
            </a:r>
            <a:r>
              <a:rPr lang="es-CR" b="1" dirty="0"/>
              <a:t> </a:t>
            </a:r>
            <a:r>
              <a:rPr lang="es-CR" b="1" dirty="0" err="1"/>
              <a:t>they</a:t>
            </a:r>
            <a:r>
              <a:rPr lang="es-CR" b="1" dirty="0"/>
              <a:t> </a:t>
            </a:r>
            <a:r>
              <a:rPr lang="es-CR" b="1" dirty="0" err="1"/>
              <a:t>want</a:t>
            </a:r>
            <a:r>
              <a:rPr lang="es-CR" b="1" dirty="0"/>
              <a:t> </a:t>
            </a:r>
            <a:r>
              <a:rPr lang="es-CR" b="1" dirty="0" err="1" smtClean="0"/>
              <a:t>desert</a:t>
            </a:r>
            <a:r>
              <a:rPr lang="es-CR" b="1" dirty="0" smtClean="0"/>
              <a:t>……......</a:t>
            </a:r>
            <a:r>
              <a:rPr lang="es-CR" b="1" i="1" dirty="0" err="1" smtClean="0"/>
              <a:t>Order</a:t>
            </a:r>
            <a:r>
              <a:rPr lang="es-CR" b="1" i="1" dirty="0" smtClean="0"/>
              <a:t>  (Use tener </a:t>
            </a:r>
            <a:r>
              <a:rPr lang="es-CR" b="1" i="1" dirty="0" err="1" smtClean="0"/>
              <a:t>expression</a:t>
            </a:r>
            <a:r>
              <a:rPr lang="es-CR" b="1" i="1" dirty="0" smtClean="0"/>
              <a:t>  </a:t>
            </a:r>
            <a:r>
              <a:rPr lang="es-CR" b="1" i="1" dirty="0" err="1" smtClean="0"/>
              <a:t>if</a:t>
            </a:r>
            <a:r>
              <a:rPr lang="es-CR" b="1" i="1" dirty="0" smtClean="0"/>
              <a:t> </a:t>
            </a:r>
            <a:r>
              <a:rPr lang="es-CR" b="1" i="1" dirty="0" err="1" smtClean="0"/>
              <a:t>possible</a:t>
            </a:r>
            <a:r>
              <a:rPr lang="es-CR" b="1" i="1" dirty="0" smtClean="0"/>
              <a:t>)</a:t>
            </a:r>
            <a:endParaRPr lang="es-CR" b="1" i="1" dirty="0"/>
          </a:p>
          <a:p>
            <a:r>
              <a:rPr lang="es-CR" b="1" dirty="0" err="1"/>
              <a:t>When</a:t>
            </a:r>
            <a:r>
              <a:rPr lang="es-CR" b="1" dirty="0"/>
              <a:t> </a:t>
            </a:r>
            <a:r>
              <a:rPr lang="es-CR" b="1" dirty="0" err="1"/>
              <a:t>the</a:t>
            </a:r>
            <a:r>
              <a:rPr lang="es-CR" b="1" dirty="0"/>
              <a:t> </a:t>
            </a:r>
            <a:r>
              <a:rPr lang="es-CR" b="1" dirty="0" err="1"/>
              <a:t>customer</a:t>
            </a:r>
            <a:r>
              <a:rPr lang="es-CR" b="1" dirty="0"/>
              <a:t> </a:t>
            </a:r>
            <a:r>
              <a:rPr lang="es-CR" b="1" dirty="0" err="1"/>
              <a:t>asks</a:t>
            </a:r>
            <a:r>
              <a:rPr lang="es-CR" b="1" dirty="0"/>
              <a:t> </a:t>
            </a:r>
            <a:r>
              <a:rPr lang="es-CR" b="1" dirty="0" err="1"/>
              <a:t>for</a:t>
            </a:r>
            <a:r>
              <a:rPr lang="es-CR" b="1" dirty="0"/>
              <a:t> </a:t>
            </a:r>
            <a:r>
              <a:rPr lang="es-CR" b="1" dirty="0" err="1"/>
              <a:t>it</a:t>
            </a:r>
            <a:r>
              <a:rPr lang="es-CR" b="1" dirty="0"/>
              <a:t>, </a:t>
            </a:r>
            <a:r>
              <a:rPr lang="es-CR" b="1" dirty="0" err="1"/>
              <a:t>bring</a:t>
            </a:r>
            <a:r>
              <a:rPr lang="es-CR" b="1" dirty="0"/>
              <a:t> </a:t>
            </a:r>
            <a:r>
              <a:rPr lang="es-CR" b="1" dirty="0" err="1"/>
              <a:t>the</a:t>
            </a:r>
            <a:r>
              <a:rPr lang="es-CR" b="1" dirty="0"/>
              <a:t> </a:t>
            </a:r>
            <a:r>
              <a:rPr lang="es-CR" b="1" dirty="0" err="1"/>
              <a:t>check</a:t>
            </a:r>
            <a:endParaRPr lang="es-CR" b="1" dirty="0"/>
          </a:p>
          <a:p>
            <a:endParaRPr lang="en-US" dirty="0"/>
          </a:p>
        </p:txBody>
      </p:sp>
    </p:spTree>
    <p:extLst>
      <p:ext uri="{BB962C8B-B14F-4D97-AF65-F5344CB8AC3E}">
        <p14:creationId xmlns:p14="http://schemas.microsoft.com/office/powerpoint/2010/main" val="419193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p:cTn id="4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6">
                                            <p:txEl>
                                              <p:pRg st="5" end="5"/>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 calcmode="lin" valueType="num">
                                      <p:cBhvr>
                                        <p:cTn id="45"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6">
                                            <p:txEl>
                                              <p:pRg st="6" end="6"/>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 calcmode="lin" valueType="num">
                                      <p:cBhvr>
                                        <p:cTn id="50"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p:cTn id="5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6">
                                            <p:txEl>
                                              <p:pRg st="8" end="8"/>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p:cTn id="6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4" dur="500"/>
                                        <p:tgtEl>
                                          <p:spTgt spid="6">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 calcmode="lin" valueType="num">
                                      <p:cBhvr>
                                        <p:cTn id="69"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6">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6">
                                            <p:txEl>
                                              <p:pRg st="11" end="11"/>
                                            </p:txEl>
                                          </p:spTgt>
                                        </p:tgtEl>
                                        <p:attrNameLst>
                                          <p:attrName>style.visibility</p:attrName>
                                        </p:attrNameLst>
                                      </p:cBhvr>
                                      <p:to>
                                        <p:strVal val="visible"/>
                                      </p:to>
                                    </p:set>
                                    <p:anim calcmode="lin" valueType="num">
                                      <p:cBhvr>
                                        <p:cTn id="76"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77"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7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R" dirty="0" smtClean="0"/>
              <a:t>Empareja</a:t>
            </a:r>
            <a:endParaRPr lang="en-US" dirty="0"/>
          </a:p>
        </p:txBody>
      </p:sp>
      <p:sp>
        <p:nvSpPr>
          <p:cNvPr id="5" name="Content Placeholder 4"/>
          <p:cNvSpPr>
            <a:spLocks noGrp="1"/>
          </p:cNvSpPr>
          <p:nvPr>
            <p:ph sz="quarter" idx="4294967295"/>
          </p:nvPr>
        </p:nvSpPr>
        <p:spPr>
          <a:xfrm>
            <a:off x="676655" y="1905000"/>
            <a:ext cx="3822192" cy="4221480"/>
          </a:xfrm>
          <a:prstGeom prst="rect">
            <a:avLst/>
          </a:prstGeom>
        </p:spPr>
        <p:txBody>
          <a:bodyPr>
            <a:noAutofit/>
          </a:bodyPr>
          <a:lstStyle/>
          <a:p>
            <a:r>
              <a:rPr lang="es-CR" sz="3200" dirty="0" smtClean="0"/>
              <a:t>1.  venir</a:t>
            </a:r>
          </a:p>
          <a:p>
            <a:r>
              <a:rPr lang="es-CR" sz="3200" dirty="0" smtClean="0"/>
              <a:t>2.  tener</a:t>
            </a:r>
          </a:p>
          <a:p>
            <a:r>
              <a:rPr lang="es-CR" sz="3200" dirty="0" smtClean="0"/>
              <a:t>3.  poner</a:t>
            </a:r>
          </a:p>
          <a:p>
            <a:r>
              <a:rPr lang="es-CR" sz="3200" dirty="0" smtClean="0"/>
              <a:t>4.  hacer</a:t>
            </a:r>
          </a:p>
          <a:p>
            <a:r>
              <a:rPr lang="es-CR" sz="3200" dirty="0" smtClean="0"/>
              <a:t>5. salir</a:t>
            </a:r>
          </a:p>
          <a:p>
            <a:r>
              <a:rPr lang="es-CR" sz="3200" dirty="0" smtClean="0"/>
              <a:t>6. decir</a:t>
            </a:r>
          </a:p>
          <a:p>
            <a:r>
              <a:rPr lang="es-CR" sz="3200" dirty="0" smtClean="0"/>
              <a:t>7. traer</a:t>
            </a:r>
          </a:p>
          <a:p>
            <a:r>
              <a:rPr lang="es-CR" sz="3200" dirty="0" smtClean="0"/>
              <a:t>8. oír</a:t>
            </a:r>
            <a:endParaRPr lang="en-US" sz="3200" dirty="0"/>
          </a:p>
        </p:txBody>
      </p:sp>
      <p:sp>
        <p:nvSpPr>
          <p:cNvPr id="6" name="Content Placeholder 5"/>
          <p:cNvSpPr>
            <a:spLocks noGrp="1"/>
          </p:cNvSpPr>
          <p:nvPr>
            <p:ph sz="quarter" idx="4294967295"/>
          </p:nvPr>
        </p:nvSpPr>
        <p:spPr>
          <a:xfrm>
            <a:off x="4645152" y="1905000"/>
            <a:ext cx="3822192" cy="4800600"/>
          </a:xfrm>
          <a:prstGeom prst="rect">
            <a:avLst/>
          </a:prstGeom>
        </p:spPr>
        <p:txBody>
          <a:bodyPr>
            <a:normAutofit/>
          </a:bodyPr>
          <a:lstStyle/>
          <a:p>
            <a:r>
              <a:rPr lang="es-CR" sz="3200" dirty="0" smtClean="0"/>
              <a:t>A.  </a:t>
            </a:r>
            <a:r>
              <a:rPr lang="es-CR" sz="3200" dirty="0" err="1" smtClean="0"/>
              <a:t>To</a:t>
            </a:r>
            <a:r>
              <a:rPr lang="es-CR" sz="3200" dirty="0" smtClean="0"/>
              <a:t> </a:t>
            </a:r>
            <a:r>
              <a:rPr lang="es-CR" sz="3200" dirty="0" err="1" smtClean="0"/>
              <a:t>bring</a:t>
            </a:r>
            <a:endParaRPr lang="es-CR" sz="3200" dirty="0" smtClean="0"/>
          </a:p>
          <a:p>
            <a:r>
              <a:rPr lang="es-CR" sz="3200" dirty="0" smtClean="0"/>
              <a:t>B.  </a:t>
            </a:r>
            <a:r>
              <a:rPr lang="es-CR" sz="3200" dirty="0" err="1" smtClean="0"/>
              <a:t>To</a:t>
            </a:r>
            <a:r>
              <a:rPr lang="es-CR" sz="3200" dirty="0" smtClean="0"/>
              <a:t> </a:t>
            </a:r>
            <a:r>
              <a:rPr lang="es-CR" sz="3200" dirty="0" err="1" smtClean="0"/>
              <a:t>hear</a:t>
            </a:r>
            <a:endParaRPr lang="es-CR" sz="3200" dirty="0" smtClean="0"/>
          </a:p>
          <a:p>
            <a:r>
              <a:rPr lang="es-CR" sz="3200" dirty="0" smtClean="0"/>
              <a:t>C.  </a:t>
            </a:r>
            <a:r>
              <a:rPr lang="es-CR" sz="3200" dirty="0" err="1" smtClean="0"/>
              <a:t>To</a:t>
            </a:r>
            <a:r>
              <a:rPr lang="es-CR" sz="3200" dirty="0" smtClean="0"/>
              <a:t> come</a:t>
            </a:r>
          </a:p>
          <a:p>
            <a:r>
              <a:rPr lang="es-CR" sz="3200" dirty="0" smtClean="0"/>
              <a:t>D.  </a:t>
            </a:r>
            <a:r>
              <a:rPr lang="es-CR" sz="3200" dirty="0" err="1" smtClean="0"/>
              <a:t>To</a:t>
            </a:r>
            <a:r>
              <a:rPr lang="es-CR" sz="3200" dirty="0" smtClean="0"/>
              <a:t> </a:t>
            </a:r>
            <a:r>
              <a:rPr lang="es-CR" sz="3200" dirty="0" err="1" smtClean="0"/>
              <a:t>make</a:t>
            </a:r>
            <a:r>
              <a:rPr lang="es-CR" sz="3200" dirty="0" smtClean="0"/>
              <a:t>/do</a:t>
            </a:r>
          </a:p>
          <a:p>
            <a:r>
              <a:rPr lang="es-CR" sz="3200" dirty="0" smtClean="0"/>
              <a:t>E. </a:t>
            </a:r>
            <a:r>
              <a:rPr lang="es-CR" sz="3200" dirty="0"/>
              <a:t> </a:t>
            </a:r>
            <a:r>
              <a:rPr lang="es-CR" sz="3200" dirty="0" err="1" smtClean="0"/>
              <a:t>To</a:t>
            </a:r>
            <a:r>
              <a:rPr lang="es-CR" sz="3200" dirty="0" smtClean="0"/>
              <a:t> </a:t>
            </a:r>
            <a:r>
              <a:rPr lang="es-CR" sz="3200" dirty="0" err="1" smtClean="0"/>
              <a:t>say</a:t>
            </a:r>
            <a:r>
              <a:rPr lang="es-CR" sz="3200" dirty="0" smtClean="0"/>
              <a:t>/</a:t>
            </a:r>
            <a:r>
              <a:rPr lang="es-CR" sz="3200" dirty="0" err="1" smtClean="0"/>
              <a:t>tell</a:t>
            </a:r>
            <a:endParaRPr lang="es-CR" sz="3200" dirty="0" smtClean="0"/>
          </a:p>
          <a:p>
            <a:r>
              <a:rPr lang="es-CR" sz="3200" dirty="0" smtClean="0"/>
              <a:t>F. </a:t>
            </a:r>
            <a:r>
              <a:rPr lang="es-CR" sz="3200" dirty="0" err="1"/>
              <a:t>To</a:t>
            </a:r>
            <a:r>
              <a:rPr lang="es-CR" sz="3200" dirty="0"/>
              <a:t> </a:t>
            </a:r>
            <a:r>
              <a:rPr lang="es-CR" sz="3200" dirty="0" err="1"/>
              <a:t>put</a:t>
            </a:r>
            <a:r>
              <a:rPr lang="es-CR" sz="3200" dirty="0"/>
              <a:t>/set</a:t>
            </a:r>
            <a:endParaRPr lang="es-CR" sz="3200" dirty="0" smtClean="0"/>
          </a:p>
          <a:p>
            <a:r>
              <a:rPr lang="es-CR" sz="3200" dirty="0" smtClean="0"/>
              <a:t>G.  </a:t>
            </a:r>
            <a:r>
              <a:rPr lang="es-CR" sz="3200" dirty="0" err="1" smtClean="0"/>
              <a:t>To</a:t>
            </a:r>
            <a:r>
              <a:rPr lang="es-CR" sz="3200" dirty="0" smtClean="0"/>
              <a:t> </a:t>
            </a:r>
            <a:r>
              <a:rPr lang="es-CR" sz="3200" dirty="0" err="1" smtClean="0"/>
              <a:t>have</a:t>
            </a:r>
            <a:endParaRPr lang="es-CR" sz="3200" dirty="0" smtClean="0"/>
          </a:p>
          <a:p>
            <a:r>
              <a:rPr lang="es-CR" sz="3200" dirty="0" smtClean="0"/>
              <a:t>H. </a:t>
            </a:r>
            <a:r>
              <a:rPr lang="es-CR" sz="3200" dirty="0" err="1"/>
              <a:t>T</a:t>
            </a:r>
            <a:r>
              <a:rPr lang="es-CR" sz="3200" dirty="0" err="1" smtClean="0"/>
              <a:t>o</a:t>
            </a:r>
            <a:r>
              <a:rPr lang="es-CR" sz="3200" dirty="0" smtClean="0"/>
              <a:t> </a:t>
            </a:r>
            <a:r>
              <a:rPr lang="es-CR" sz="3200" dirty="0" err="1" smtClean="0"/>
              <a:t>leave</a:t>
            </a:r>
            <a:endParaRPr lang="es-CR" sz="3200" dirty="0" smtClean="0"/>
          </a:p>
          <a:p>
            <a:endParaRPr lang="en-US" dirty="0"/>
          </a:p>
        </p:txBody>
      </p:sp>
    </p:spTree>
    <p:extLst>
      <p:ext uri="{BB962C8B-B14F-4D97-AF65-F5344CB8AC3E}">
        <p14:creationId xmlns:p14="http://schemas.microsoft.com/office/powerpoint/2010/main" val="45204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R" dirty="0" smtClean="0"/>
              <a:t>Empareja</a:t>
            </a:r>
            <a:endParaRPr lang="en-US" dirty="0"/>
          </a:p>
        </p:txBody>
      </p:sp>
      <p:sp>
        <p:nvSpPr>
          <p:cNvPr id="5" name="Content Placeholder 4"/>
          <p:cNvSpPr>
            <a:spLocks noGrp="1"/>
          </p:cNvSpPr>
          <p:nvPr>
            <p:ph sz="half" idx="1"/>
          </p:nvPr>
        </p:nvSpPr>
        <p:spPr>
          <a:xfrm>
            <a:off x="676655" y="1905000"/>
            <a:ext cx="3822192" cy="4221480"/>
          </a:xfrm>
        </p:spPr>
        <p:txBody>
          <a:bodyPr>
            <a:noAutofit/>
          </a:bodyPr>
          <a:lstStyle/>
          <a:p>
            <a:r>
              <a:rPr lang="es-CR" sz="3200" dirty="0" smtClean="0"/>
              <a:t>1.  venir</a:t>
            </a:r>
          </a:p>
          <a:p>
            <a:r>
              <a:rPr lang="es-CR" sz="3200" dirty="0" smtClean="0"/>
              <a:t>2.  tener</a:t>
            </a:r>
          </a:p>
          <a:p>
            <a:r>
              <a:rPr lang="es-CR" sz="3200" dirty="0" smtClean="0"/>
              <a:t>3.  poner</a:t>
            </a:r>
          </a:p>
          <a:p>
            <a:r>
              <a:rPr lang="es-CR" sz="3200" dirty="0" smtClean="0"/>
              <a:t>4.  hacer</a:t>
            </a:r>
          </a:p>
          <a:p>
            <a:r>
              <a:rPr lang="es-CR" sz="3200" dirty="0" smtClean="0"/>
              <a:t>5. salir</a:t>
            </a:r>
          </a:p>
          <a:p>
            <a:r>
              <a:rPr lang="es-CR" sz="3200" dirty="0" smtClean="0"/>
              <a:t>6. decir</a:t>
            </a:r>
          </a:p>
          <a:p>
            <a:r>
              <a:rPr lang="es-CR" sz="3200" dirty="0" smtClean="0"/>
              <a:t>7. traer</a:t>
            </a:r>
          </a:p>
          <a:p>
            <a:r>
              <a:rPr lang="es-CR" sz="3200" dirty="0" smtClean="0"/>
              <a:t>8. oír</a:t>
            </a:r>
            <a:endParaRPr lang="en-US" sz="3200" dirty="0"/>
          </a:p>
        </p:txBody>
      </p:sp>
      <p:sp>
        <p:nvSpPr>
          <p:cNvPr id="6" name="Content Placeholder 5"/>
          <p:cNvSpPr>
            <a:spLocks noGrp="1"/>
          </p:cNvSpPr>
          <p:nvPr>
            <p:ph sz="half" idx="2"/>
          </p:nvPr>
        </p:nvSpPr>
        <p:spPr>
          <a:xfrm>
            <a:off x="4645152" y="1905000"/>
            <a:ext cx="3822192" cy="4800600"/>
          </a:xfrm>
          <a:prstGeom prst="rect">
            <a:avLst/>
          </a:prstGeom>
        </p:spPr>
        <p:txBody>
          <a:bodyPr>
            <a:normAutofit/>
          </a:bodyPr>
          <a:lstStyle/>
          <a:p>
            <a:r>
              <a:rPr lang="es-CR" sz="3200" dirty="0"/>
              <a:t>C.  </a:t>
            </a:r>
            <a:r>
              <a:rPr lang="es-CR" sz="3200" dirty="0" err="1"/>
              <a:t>To</a:t>
            </a:r>
            <a:r>
              <a:rPr lang="es-CR" sz="3200" dirty="0"/>
              <a:t> come</a:t>
            </a:r>
          </a:p>
          <a:p>
            <a:r>
              <a:rPr lang="es-CR" sz="3200" dirty="0"/>
              <a:t>G.  </a:t>
            </a:r>
            <a:r>
              <a:rPr lang="es-CR" sz="3200" dirty="0" err="1"/>
              <a:t>To</a:t>
            </a:r>
            <a:r>
              <a:rPr lang="es-CR" sz="3200" dirty="0"/>
              <a:t> </a:t>
            </a:r>
            <a:r>
              <a:rPr lang="es-CR" sz="3200" dirty="0" err="1"/>
              <a:t>have</a:t>
            </a:r>
            <a:endParaRPr lang="es-CR" sz="3200" dirty="0"/>
          </a:p>
          <a:p>
            <a:r>
              <a:rPr lang="es-CR" sz="3200" dirty="0"/>
              <a:t>F. </a:t>
            </a:r>
            <a:r>
              <a:rPr lang="es-CR" sz="3200" dirty="0" err="1"/>
              <a:t>To</a:t>
            </a:r>
            <a:r>
              <a:rPr lang="es-CR" sz="3200" dirty="0"/>
              <a:t> </a:t>
            </a:r>
            <a:r>
              <a:rPr lang="es-CR" sz="3200" dirty="0" err="1"/>
              <a:t>put</a:t>
            </a:r>
            <a:r>
              <a:rPr lang="es-CR" sz="3200" dirty="0"/>
              <a:t>/set</a:t>
            </a:r>
          </a:p>
          <a:p>
            <a:r>
              <a:rPr lang="es-CR" sz="3200" dirty="0"/>
              <a:t>D.  </a:t>
            </a:r>
            <a:r>
              <a:rPr lang="es-CR" sz="3200" dirty="0" err="1"/>
              <a:t>To</a:t>
            </a:r>
            <a:r>
              <a:rPr lang="es-CR" sz="3200" dirty="0"/>
              <a:t> </a:t>
            </a:r>
            <a:r>
              <a:rPr lang="es-CR" sz="3200" dirty="0" err="1"/>
              <a:t>make</a:t>
            </a:r>
            <a:r>
              <a:rPr lang="es-CR" sz="3200" dirty="0"/>
              <a:t>/do</a:t>
            </a:r>
          </a:p>
          <a:p>
            <a:r>
              <a:rPr lang="es-CR" sz="3200" dirty="0"/>
              <a:t>H. </a:t>
            </a:r>
            <a:r>
              <a:rPr lang="es-CR" sz="3200" dirty="0" err="1"/>
              <a:t>To</a:t>
            </a:r>
            <a:r>
              <a:rPr lang="es-CR" sz="3200" dirty="0"/>
              <a:t> </a:t>
            </a:r>
            <a:r>
              <a:rPr lang="es-CR" sz="3200" dirty="0" err="1"/>
              <a:t>leave</a:t>
            </a:r>
            <a:endParaRPr lang="es-CR" sz="3200" dirty="0"/>
          </a:p>
          <a:p>
            <a:r>
              <a:rPr lang="es-CR" sz="3200" dirty="0"/>
              <a:t>E.  </a:t>
            </a:r>
            <a:r>
              <a:rPr lang="es-CR" sz="3200" dirty="0" err="1"/>
              <a:t>To</a:t>
            </a:r>
            <a:r>
              <a:rPr lang="es-CR" sz="3200" dirty="0"/>
              <a:t> </a:t>
            </a:r>
            <a:r>
              <a:rPr lang="es-CR" sz="3200" dirty="0" err="1"/>
              <a:t>say</a:t>
            </a:r>
            <a:r>
              <a:rPr lang="es-CR" sz="3200" dirty="0"/>
              <a:t>/</a:t>
            </a:r>
            <a:r>
              <a:rPr lang="es-CR" sz="3200" dirty="0" err="1"/>
              <a:t>tell</a:t>
            </a:r>
            <a:endParaRPr lang="es-CR" sz="3200" dirty="0"/>
          </a:p>
          <a:p>
            <a:r>
              <a:rPr lang="es-CR" sz="3200" dirty="0" smtClean="0"/>
              <a:t>A.  </a:t>
            </a:r>
            <a:r>
              <a:rPr lang="es-CR" sz="3200" dirty="0" err="1" smtClean="0"/>
              <a:t>To</a:t>
            </a:r>
            <a:r>
              <a:rPr lang="es-CR" sz="3200" dirty="0" smtClean="0"/>
              <a:t> </a:t>
            </a:r>
            <a:r>
              <a:rPr lang="es-CR" sz="3200" dirty="0" err="1" smtClean="0"/>
              <a:t>bring</a:t>
            </a:r>
            <a:endParaRPr lang="es-CR" sz="3200" dirty="0" smtClean="0"/>
          </a:p>
          <a:p>
            <a:r>
              <a:rPr lang="es-CR" sz="3200" dirty="0" smtClean="0"/>
              <a:t>B.  </a:t>
            </a:r>
            <a:r>
              <a:rPr lang="es-CR" sz="3200" dirty="0" err="1" smtClean="0"/>
              <a:t>To</a:t>
            </a:r>
            <a:r>
              <a:rPr lang="es-CR" sz="3200" dirty="0" smtClean="0"/>
              <a:t> </a:t>
            </a:r>
            <a:r>
              <a:rPr lang="es-CR" sz="3200" dirty="0" err="1" smtClean="0"/>
              <a:t>hear</a:t>
            </a:r>
            <a:endParaRPr lang="es-CR" sz="3200" dirty="0" smtClean="0"/>
          </a:p>
          <a:p>
            <a:endParaRPr lang="en-US" dirty="0"/>
          </a:p>
        </p:txBody>
      </p:sp>
    </p:spTree>
    <p:extLst>
      <p:ext uri="{BB962C8B-B14F-4D97-AF65-F5344CB8AC3E}">
        <p14:creationId xmlns:p14="http://schemas.microsoft.com/office/powerpoint/2010/main" val="34851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CR" dirty="0" smtClean="0"/>
              <a:t>¡Te toca!</a:t>
            </a:r>
            <a:br>
              <a:rPr lang="es-CR" dirty="0" smtClean="0"/>
            </a:br>
            <a:r>
              <a:rPr lang="es-CR" sz="3600" dirty="0"/>
              <a:t>Escribe la forma </a:t>
            </a:r>
            <a:r>
              <a:rPr lang="es-CR" sz="3600" dirty="0" smtClean="0"/>
              <a:t>de “yo” </a:t>
            </a:r>
            <a:r>
              <a:rPr lang="es-CR" sz="3600" dirty="0"/>
              <a:t>para cada verbo</a:t>
            </a:r>
            <a:endParaRPr lang="en-US" sz="3600" dirty="0"/>
          </a:p>
        </p:txBody>
      </p:sp>
      <p:sp>
        <p:nvSpPr>
          <p:cNvPr id="5" name="Content Placeholder 4"/>
          <p:cNvSpPr>
            <a:spLocks noGrp="1"/>
          </p:cNvSpPr>
          <p:nvPr>
            <p:ph sz="half" idx="1"/>
          </p:nvPr>
        </p:nvSpPr>
        <p:spPr>
          <a:xfrm>
            <a:off x="676655" y="1905000"/>
            <a:ext cx="3822192" cy="4724400"/>
          </a:xfrm>
        </p:spPr>
        <p:txBody>
          <a:bodyPr>
            <a:normAutofit/>
          </a:bodyPr>
          <a:lstStyle/>
          <a:p>
            <a:r>
              <a:rPr lang="es-CR" sz="3200" dirty="0" smtClean="0"/>
              <a:t>1. oír</a:t>
            </a:r>
          </a:p>
          <a:p>
            <a:r>
              <a:rPr lang="es-CR" sz="3200" dirty="0" smtClean="0"/>
              <a:t>2.  venir</a:t>
            </a:r>
          </a:p>
          <a:p>
            <a:r>
              <a:rPr lang="es-CR" sz="3200" dirty="0" smtClean="0"/>
              <a:t>3.  traer</a:t>
            </a:r>
          </a:p>
          <a:p>
            <a:r>
              <a:rPr lang="es-CR" sz="3200" dirty="0" smtClean="0"/>
              <a:t>4. tener</a:t>
            </a:r>
          </a:p>
          <a:p>
            <a:r>
              <a:rPr lang="es-CR" sz="3200" dirty="0" smtClean="0"/>
              <a:t>5. decir</a:t>
            </a:r>
          </a:p>
          <a:p>
            <a:r>
              <a:rPr lang="es-CR" sz="3200" dirty="0" smtClean="0"/>
              <a:t>6.  poner</a:t>
            </a:r>
          </a:p>
          <a:p>
            <a:r>
              <a:rPr lang="es-CR" sz="3200" dirty="0" smtClean="0"/>
              <a:t>7.  hacer</a:t>
            </a:r>
          </a:p>
          <a:p>
            <a:r>
              <a:rPr lang="es-CR" sz="3200" dirty="0" smtClean="0"/>
              <a:t>8.  salir</a:t>
            </a:r>
          </a:p>
          <a:p>
            <a:endParaRPr lang="es-CR" dirty="0"/>
          </a:p>
          <a:p>
            <a:endParaRPr lang="en-US" dirty="0"/>
          </a:p>
        </p:txBody>
      </p:sp>
      <p:sp>
        <p:nvSpPr>
          <p:cNvPr id="6" name="Content Placeholder 5"/>
          <p:cNvSpPr>
            <a:spLocks noGrp="1"/>
          </p:cNvSpPr>
          <p:nvPr>
            <p:ph sz="half" idx="2"/>
          </p:nvPr>
        </p:nvSpPr>
        <p:spPr>
          <a:xfrm>
            <a:off x="4645152" y="1905000"/>
            <a:ext cx="3822192" cy="4221480"/>
          </a:xfrm>
          <a:prstGeom prst="rect">
            <a:avLst/>
          </a:prstGeom>
        </p:spPr>
        <p:txBody>
          <a:bodyPr>
            <a:noAutofit/>
          </a:bodyPr>
          <a:lstStyle/>
          <a:p>
            <a:r>
              <a:rPr lang="es-CR" sz="3200" dirty="0" smtClean="0"/>
              <a:t>1.  oigo</a:t>
            </a:r>
          </a:p>
          <a:p>
            <a:r>
              <a:rPr lang="es-CR" sz="3200" dirty="0" smtClean="0"/>
              <a:t>2.  vengo</a:t>
            </a:r>
          </a:p>
          <a:p>
            <a:r>
              <a:rPr lang="es-CR" sz="3200" dirty="0" smtClean="0"/>
              <a:t>3.  traigo</a:t>
            </a:r>
          </a:p>
          <a:p>
            <a:r>
              <a:rPr lang="es-CR" sz="3200" dirty="0" smtClean="0"/>
              <a:t>4.  tengo</a:t>
            </a:r>
          </a:p>
          <a:p>
            <a:r>
              <a:rPr lang="es-CR" sz="3200" dirty="0" smtClean="0"/>
              <a:t>5.  digo</a:t>
            </a:r>
          </a:p>
          <a:p>
            <a:r>
              <a:rPr lang="es-CR" sz="3200" dirty="0" smtClean="0"/>
              <a:t>6.  pongo</a:t>
            </a:r>
          </a:p>
          <a:p>
            <a:r>
              <a:rPr lang="es-CR" sz="3200" dirty="0" smtClean="0"/>
              <a:t>7.  hago</a:t>
            </a:r>
          </a:p>
          <a:p>
            <a:r>
              <a:rPr lang="es-CR" sz="3200" dirty="0" smtClean="0"/>
              <a:t>8.  salgo</a:t>
            </a:r>
            <a:endParaRPr lang="en-US" sz="3200" dirty="0"/>
          </a:p>
        </p:txBody>
      </p:sp>
    </p:spTree>
    <p:extLst>
      <p:ext uri="{BB962C8B-B14F-4D97-AF65-F5344CB8AC3E}">
        <p14:creationId xmlns:p14="http://schemas.microsoft.com/office/powerpoint/2010/main" val="381448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CR" dirty="0" smtClean="0"/>
              <a:t>¡Te toca!</a:t>
            </a:r>
            <a:br>
              <a:rPr lang="es-CR" dirty="0" smtClean="0"/>
            </a:br>
            <a:r>
              <a:rPr lang="es-CR" sz="4000" dirty="0" smtClean="0"/>
              <a:t>Escribe la forma </a:t>
            </a:r>
            <a:r>
              <a:rPr lang="es-CR" sz="4000" dirty="0" err="1" smtClean="0"/>
              <a:t>de“tú</a:t>
            </a:r>
            <a:r>
              <a:rPr lang="es-CR" sz="4000" dirty="0" smtClean="0"/>
              <a:t>” para cada verbo</a:t>
            </a:r>
            <a:endParaRPr lang="en-US" sz="4000" dirty="0"/>
          </a:p>
        </p:txBody>
      </p:sp>
      <p:sp>
        <p:nvSpPr>
          <p:cNvPr id="5" name="Content Placeholder 4"/>
          <p:cNvSpPr>
            <a:spLocks noGrp="1"/>
          </p:cNvSpPr>
          <p:nvPr>
            <p:ph sz="half" idx="1"/>
          </p:nvPr>
        </p:nvSpPr>
        <p:spPr>
          <a:xfrm>
            <a:off x="676655" y="1905000"/>
            <a:ext cx="3822192" cy="4724400"/>
          </a:xfrm>
        </p:spPr>
        <p:txBody>
          <a:bodyPr>
            <a:normAutofit/>
          </a:bodyPr>
          <a:lstStyle/>
          <a:p>
            <a:r>
              <a:rPr lang="es-CR" sz="3200" dirty="0" smtClean="0"/>
              <a:t>1. oír</a:t>
            </a:r>
          </a:p>
          <a:p>
            <a:r>
              <a:rPr lang="es-CR" sz="3200" dirty="0" smtClean="0"/>
              <a:t>2.  venir</a:t>
            </a:r>
          </a:p>
          <a:p>
            <a:r>
              <a:rPr lang="es-CR" sz="3200" dirty="0" smtClean="0"/>
              <a:t>3.  traer</a:t>
            </a:r>
          </a:p>
          <a:p>
            <a:r>
              <a:rPr lang="es-CR" sz="3200" dirty="0" smtClean="0"/>
              <a:t>4. tener</a:t>
            </a:r>
          </a:p>
          <a:p>
            <a:r>
              <a:rPr lang="es-CR" sz="3200" dirty="0" smtClean="0"/>
              <a:t>5. decir</a:t>
            </a:r>
          </a:p>
          <a:p>
            <a:r>
              <a:rPr lang="es-CR" sz="3200" dirty="0" smtClean="0"/>
              <a:t>6.  poner</a:t>
            </a:r>
          </a:p>
          <a:p>
            <a:r>
              <a:rPr lang="es-CR" sz="3200" dirty="0" smtClean="0"/>
              <a:t>7.  hacer</a:t>
            </a:r>
          </a:p>
          <a:p>
            <a:r>
              <a:rPr lang="es-CR" sz="3200" dirty="0" smtClean="0"/>
              <a:t>8.  salir</a:t>
            </a:r>
          </a:p>
          <a:p>
            <a:endParaRPr lang="es-CR" dirty="0"/>
          </a:p>
          <a:p>
            <a:endParaRPr lang="en-US" dirty="0"/>
          </a:p>
        </p:txBody>
      </p:sp>
      <p:sp>
        <p:nvSpPr>
          <p:cNvPr id="6" name="Content Placeholder 5"/>
          <p:cNvSpPr>
            <a:spLocks noGrp="1"/>
          </p:cNvSpPr>
          <p:nvPr>
            <p:ph sz="half" idx="2"/>
          </p:nvPr>
        </p:nvSpPr>
        <p:spPr>
          <a:xfrm>
            <a:off x="4645152" y="1905000"/>
            <a:ext cx="3822192" cy="4648200"/>
          </a:xfrm>
          <a:prstGeom prst="rect">
            <a:avLst/>
          </a:prstGeom>
        </p:spPr>
        <p:txBody>
          <a:bodyPr>
            <a:noAutofit/>
          </a:bodyPr>
          <a:lstStyle/>
          <a:p>
            <a:r>
              <a:rPr lang="es-CR" sz="3200" dirty="0" smtClean="0"/>
              <a:t>1.  oyes</a:t>
            </a:r>
          </a:p>
          <a:p>
            <a:r>
              <a:rPr lang="es-CR" sz="3200" dirty="0" smtClean="0"/>
              <a:t>2.  vienes</a:t>
            </a:r>
          </a:p>
          <a:p>
            <a:r>
              <a:rPr lang="es-CR" sz="3200" dirty="0" smtClean="0"/>
              <a:t>3.  traes</a:t>
            </a:r>
          </a:p>
          <a:p>
            <a:r>
              <a:rPr lang="es-CR" sz="3200" dirty="0" smtClean="0"/>
              <a:t>4.  tienes</a:t>
            </a:r>
          </a:p>
          <a:p>
            <a:r>
              <a:rPr lang="es-CR" sz="3200" dirty="0" smtClean="0"/>
              <a:t>5.  dices</a:t>
            </a:r>
          </a:p>
          <a:p>
            <a:r>
              <a:rPr lang="es-CR" sz="3200" dirty="0" smtClean="0"/>
              <a:t>6.  pones</a:t>
            </a:r>
          </a:p>
          <a:p>
            <a:r>
              <a:rPr lang="es-CR" sz="3200" dirty="0" smtClean="0"/>
              <a:t>7.  haces</a:t>
            </a:r>
          </a:p>
          <a:p>
            <a:r>
              <a:rPr lang="es-CR" sz="3200" dirty="0" smtClean="0"/>
              <a:t>8.  sales</a:t>
            </a:r>
            <a:endParaRPr lang="en-US" sz="3200" dirty="0"/>
          </a:p>
        </p:txBody>
      </p:sp>
    </p:spTree>
    <p:extLst>
      <p:ext uri="{BB962C8B-B14F-4D97-AF65-F5344CB8AC3E}">
        <p14:creationId xmlns:p14="http://schemas.microsoft.com/office/powerpoint/2010/main" val="229441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CR" dirty="0" smtClean="0"/>
              <a:t>¡Te toca!</a:t>
            </a:r>
            <a:br>
              <a:rPr lang="es-CR" dirty="0" smtClean="0"/>
            </a:br>
            <a:r>
              <a:rPr lang="es-CR" sz="3600" dirty="0"/>
              <a:t>Escribe la forma </a:t>
            </a:r>
            <a:r>
              <a:rPr lang="es-CR" sz="3600" dirty="0" err="1" smtClean="0"/>
              <a:t>de“vosotros</a:t>
            </a:r>
            <a:r>
              <a:rPr lang="es-CR" sz="3600" dirty="0" smtClean="0"/>
              <a:t>” </a:t>
            </a:r>
            <a:r>
              <a:rPr lang="es-CR" sz="3600" dirty="0"/>
              <a:t>para cada verbo</a:t>
            </a:r>
            <a:endParaRPr lang="en-US" sz="3600" dirty="0"/>
          </a:p>
        </p:txBody>
      </p:sp>
      <p:sp>
        <p:nvSpPr>
          <p:cNvPr id="5" name="Content Placeholder 4"/>
          <p:cNvSpPr>
            <a:spLocks noGrp="1"/>
          </p:cNvSpPr>
          <p:nvPr>
            <p:ph sz="half" idx="1"/>
          </p:nvPr>
        </p:nvSpPr>
        <p:spPr>
          <a:xfrm>
            <a:off x="676655" y="1905000"/>
            <a:ext cx="3822192" cy="4724400"/>
          </a:xfrm>
        </p:spPr>
        <p:txBody>
          <a:bodyPr>
            <a:normAutofit/>
          </a:bodyPr>
          <a:lstStyle/>
          <a:p>
            <a:r>
              <a:rPr lang="es-CR" sz="3200" dirty="0" smtClean="0"/>
              <a:t>1. oír</a:t>
            </a:r>
          </a:p>
          <a:p>
            <a:r>
              <a:rPr lang="es-CR" sz="3200" dirty="0" smtClean="0"/>
              <a:t>2.  venir</a:t>
            </a:r>
          </a:p>
          <a:p>
            <a:r>
              <a:rPr lang="es-CR" sz="3200" dirty="0" smtClean="0"/>
              <a:t>3.  traer</a:t>
            </a:r>
          </a:p>
          <a:p>
            <a:r>
              <a:rPr lang="es-CR" sz="3200" dirty="0" smtClean="0"/>
              <a:t>4. tener</a:t>
            </a:r>
          </a:p>
          <a:p>
            <a:r>
              <a:rPr lang="es-CR" sz="3200" dirty="0" smtClean="0"/>
              <a:t>5. decir</a:t>
            </a:r>
          </a:p>
          <a:p>
            <a:r>
              <a:rPr lang="es-CR" sz="3200" dirty="0" smtClean="0"/>
              <a:t>6.  poner</a:t>
            </a:r>
          </a:p>
          <a:p>
            <a:r>
              <a:rPr lang="es-CR" sz="3200" dirty="0" smtClean="0"/>
              <a:t>7.  hacer</a:t>
            </a:r>
          </a:p>
          <a:p>
            <a:r>
              <a:rPr lang="es-CR" sz="3200" dirty="0" smtClean="0"/>
              <a:t>8.  salir</a:t>
            </a:r>
          </a:p>
          <a:p>
            <a:endParaRPr lang="es-CR" dirty="0"/>
          </a:p>
          <a:p>
            <a:endParaRPr lang="en-US" dirty="0"/>
          </a:p>
        </p:txBody>
      </p:sp>
      <p:sp>
        <p:nvSpPr>
          <p:cNvPr id="6" name="Content Placeholder 5"/>
          <p:cNvSpPr>
            <a:spLocks noGrp="1"/>
          </p:cNvSpPr>
          <p:nvPr>
            <p:ph sz="half" idx="2"/>
          </p:nvPr>
        </p:nvSpPr>
        <p:spPr>
          <a:xfrm>
            <a:off x="4645152" y="1905000"/>
            <a:ext cx="3822192" cy="4648200"/>
          </a:xfrm>
          <a:prstGeom prst="rect">
            <a:avLst/>
          </a:prstGeom>
        </p:spPr>
        <p:txBody>
          <a:bodyPr>
            <a:noAutofit/>
          </a:bodyPr>
          <a:lstStyle/>
          <a:p>
            <a:r>
              <a:rPr lang="es-CR" sz="3200" dirty="0" smtClean="0"/>
              <a:t>1.  oís</a:t>
            </a:r>
          </a:p>
          <a:p>
            <a:r>
              <a:rPr lang="es-CR" sz="3200" dirty="0" smtClean="0"/>
              <a:t>2.  venís</a:t>
            </a:r>
          </a:p>
          <a:p>
            <a:r>
              <a:rPr lang="es-CR" sz="3200" dirty="0" smtClean="0"/>
              <a:t>3.  traéis</a:t>
            </a:r>
          </a:p>
          <a:p>
            <a:r>
              <a:rPr lang="es-CR" sz="3200" dirty="0" smtClean="0"/>
              <a:t>4.  tenéis</a:t>
            </a:r>
          </a:p>
          <a:p>
            <a:r>
              <a:rPr lang="es-CR" sz="3200" dirty="0" smtClean="0"/>
              <a:t>5.  decís</a:t>
            </a:r>
          </a:p>
          <a:p>
            <a:r>
              <a:rPr lang="es-CR" sz="3200" dirty="0" smtClean="0"/>
              <a:t>6.  ponéis</a:t>
            </a:r>
          </a:p>
          <a:p>
            <a:r>
              <a:rPr lang="es-CR" sz="3200" dirty="0" smtClean="0"/>
              <a:t>7.  hacéis</a:t>
            </a:r>
          </a:p>
          <a:p>
            <a:r>
              <a:rPr lang="es-CR" sz="3200" dirty="0" smtClean="0"/>
              <a:t>8.  salís</a:t>
            </a:r>
            <a:endParaRPr lang="en-US" sz="3200" dirty="0"/>
          </a:p>
        </p:txBody>
      </p:sp>
    </p:spTree>
    <p:extLst>
      <p:ext uri="{BB962C8B-B14F-4D97-AF65-F5344CB8AC3E}">
        <p14:creationId xmlns:p14="http://schemas.microsoft.com/office/powerpoint/2010/main" val="2345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R" sz="2800" dirty="0" smtClean="0"/>
              <a:t>Completa las frases con la forma y el verbo correcto.</a:t>
            </a:r>
            <a:br>
              <a:rPr lang="es-CR" sz="2800" dirty="0" smtClean="0"/>
            </a:br>
            <a:r>
              <a:rPr lang="es-CR" sz="2800" dirty="0" smtClean="0"/>
              <a:t>Venir, tener, poner, hacer, salir, decir, traer, oír</a:t>
            </a:r>
            <a:br>
              <a:rPr lang="es-CR" sz="2800" dirty="0" smtClean="0"/>
            </a:br>
            <a:endParaRPr lang="en-US" sz="2800" dirty="0"/>
          </a:p>
        </p:txBody>
      </p:sp>
      <p:sp>
        <p:nvSpPr>
          <p:cNvPr id="3" name="Content Placeholder 2"/>
          <p:cNvSpPr>
            <a:spLocks noGrp="1"/>
          </p:cNvSpPr>
          <p:nvPr>
            <p:ph sz="half" idx="1"/>
          </p:nvPr>
        </p:nvSpPr>
        <p:spPr>
          <a:xfrm>
            <a:off x="457200" y="1676400"/>
            <a:ext cx="5791199" cy="4450080"/>
          </a:xfrm>
        </p:spPr>
        <p:txBody>
          <a:bodyPr>
            <a:normAutofit fontScale="92500" lnSpcReduction="20000"/>
          </a:bodyPr>
          <a:lstStyle/>
          <a:p>
            <a:r>
              <a:rPr lang="es-CR" dirty="0" smtClean="0"/>
              <a:t>1.  Yo ____ la mesa.</a:t>
            </a:r>
          </a:p>
          <a:p>
            <a:r>
              <a:rPr lang="es-CR" dirty="0" smtClean="0"/>
              <a:t>2.  Nosotros ____ de la escuela a las tres.</a:t>
            </a:r>
          </a:p>
          <a:p>
            <a:r>
              <a:rPr lang="es-CR" dirty="0" smtClean="0"/>
              <a:t>3.  Jorge siempre ____ la verdad.</a:t>
            </a:r>
          </a:p>
          <a:p>
            <a:r>
              <a:rPr lang="es-CR" dirty="0" smtClean="0"/>
              <a:t>4.  ¿Qué ____  tú a la fiesta?  ¿Refrescos?</a:t>
            </a:r>
          </a:p>
          <a:p>
            <a:r>
              <a:rPr lang="es-CR" dirty="0" smtClean="0"/>
              <a:t>5.  Yo ____ 15 años.</a:t>
            </a:r>
          </a:p>
          <a:p>
            <a:r>
              <a:rPr lang="es-CR" dirty="0" smtClean="0"/>
              <a:t>6.  ¿</a:t>
            </a:r>
            <a:r>
              <a:rPr lang="es-CR" dirty="0"/>
              <a:t> </a:t>
            </a:r>
            <a:r>
              <a:rPr lang="es-CR" dirty="0" smtClean="0"/>
              <a:t>____ Ud. la música?</a:t>
            </a:r>
          </a:p>
          <a:p>
            <a:r>
              <a:rPr lang="es-CR" dirty="0" smtClean="0"/>
              <a:t>7.  Yo ____ la tarea después de la escuela.</a:t>
            </a:r>
          </a:p>
          <a:p>
            <a:r>
              <a:rPr lang="es-CR" dirty="0" smtClean="0"/>
              <a:t>8.  ¿</a:t>
            </a:r>
            <a:r>
              <a:rPr lang="es-CR" dirty="0"/>
              <a:t> </a:t>
            </a:r>
            <a:r>
              <a:rPr lang="es-CR" dirty="0" smtClean="0"/>
              <a:t>____ Marta a la fiesta?</a:t>
            </a:r>
            <a:endParaRPr lang="en-US" dirty="0"/>
          </a:p>
          <a:p>
            <a:pPr marL="0" indent="0">
              <a:buNone/>
            </a:pPr>
            <a:endParaRPr lang="en-US" dirty="0"/>
          </a:p>
        </p:txBody>
      </p:sp>
      <p:sp>
        <p:nvSpPr>
          <p:cNvPr id="4" name="Content Placeholder 3"/>
          <p:cNvSpPr>
            <a:spLocks noGrp="1"/>
          </p:cNvSpPr>
          <p:nvPr>
            <p:ph sz="half" idx="2"/>
          </p:nvPr>
        </p:nvSpPr>
        <p:spPr>
          <a:xfrm>
            <a:off x="6324600" y="1676400"/>
            <a:ext cx="2743200" cy="4450080"/>
          </a:xfrm>
          <a:prstGeom prst="rect">
            <a:avLst/>
          </a:prstGeom>
        </p:spPr>
        <p:txBody>
          <a:bodyPr>
            <a:normAutofit fontScale="92500" lnSpcReduction="20000"/>
          </a:bodyPr>
          <a:lstStyle/>
          <a:p>
            <a:r>
              <a:rPr lang="es-CR" dirty="0" smtClean="0"/>
              <a:t>1. pongo</a:t>
            </a:r>
          </a:p>
          <a:p>
            <a:r>
              <a:rPr lang="es-CR" dirty="0" smtClean="0"/>
              <a:t>2. salimos</a:t>
            </a:r>
          </a:p>
          <a:p>
            <a:r>
              <a:rPr lang="es-CR" dirty="0" smtClean="0"/>
              <a:t>3.  dice</a:t>
            </a:r>
          </a:p>
          <a:p>
            <a:r>
              <a:rPr lang="es-CR" dirty="0" smtClean="0"/>
              <a:t>4.  traes</a:t>
            </a:r>
          </a:p>
          <a:p>
            <a:r>
              <a:rPr lang="es-CR" dirty="0" smtClean="0"/>
              <a:t>5.  tengo</a:t>
            </a:r>
          </a:p>
          <a:p>
            <a:r>
              <a:rPr lang="es-CR" dirty="0" smtClean="0"/>
              <a:t>6.  oye</a:t>
            </a:r>
          </a:p>
          <a:p>
            <a:r>
              <a:rPr lang="es-CR" dirty="0" smtClean="0"/>
              <a:t>7.  hago</a:t>
            </a:r>
          </a:p>
          <a:p>
            <a:r>
              <a:rPr lang="es-CR" dirty="0" smtClean="0"/>
              <a:t>8.  Viene</a:t>
            </a:r>
            <a:endParaRPr lang="en-US" dirty="0"/>
          </a:p>
        </p:txBody>
      </p:sp>
    </p:spTree>
    <p:extLst>
      <p:ext uri="{BB962C8B-B14F-4D97-AF65-F5344CB8AC3E}">
        <p14:creationId xmlns:p14="http://schemas.microsoft.com/office/powerpoint/2010/main" val="26370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D2B7E02-54F4-42D3-9F22-FF79B5481418}" type="slidenum">
              <a:rPr lang="en-US" altLang="en-US" sz="1400" smtClean="0"/>
              <a:pPr eaLnBrk="1" hangingPunct="1">
                <a:spcBef>
                  <a:spcPct val="0"/>
                </a:spcBef>
                <a:buFontTx/>
                <a:buNone/>
              </a:pPr>
              <a:t>17</a:t>
            </a:fld>
            <a:endParaRPr lang="en-US" altLang="en-US" sz="1400" smtClean="0"/>
          </a:p>
        </p:txBody>
      </p:sp>
      <p:graphicFrame>
        <p:nvGraphicFramePr>
          <p:cNvPr id="3" name="Table 2"/>
          <p:cNvGraphicFramePr>
            <a:graphicFrameLocks noGrp="1"/>
          </p:cNvGraphicFramePr>
          <p:nvPr/>
        </p:nvGraphicFramePr>
        <p:xfrm>
          <a:off x="1524000" y="1397000"/>
          <a:ext cx="6143626" cy="4335465"/>
        </p:xfrm>
        <a:graphic>
          <a:graphicData uri="http://schemas.openxmlformats.org/drawingml/2006/table">
            <a:tbl>
              <a:tblPr firstRow="1" bandRow="1">
                <a:tableStyleId>{5C22544A-7EE6-4342-B048-85BDC9FD1C3A}</a:tableStyleId>
              </a:tblPr>
              <a:tblGrid>
                <a:gridCol w="3071813"/>
                <a:gridCol w="3071813"/>
              </a:tblGrid>
              <a:tr h="867093">
                <a:tc>
                  <a:txBody>
                    <a:bodyPr/>
                    <a:lstStyle/>
                    <a:p>
                      <a:r>
                        <a:rPr lang="es-CR" sz="1800" dirty="0" smtClean="0"/>
                        <a:t>Ser</a:t>
                      </a:r>
                      <a:endParaRPr lang="en-US" sz="1800" dirty="0"/>
                    </a:p>
                  </a:txBody>
                  <a:tcPr marL="91429" marR="91429" marT="45712" marB="45712"/>
                </a:tc>
                <a:tc>
                  <a:txBody>
                    <a:bodyPr/>
                    <a:lstStyle/>
                    <a:p>
                      <a:r>
                        <a:rPr lang="es-CR" sz="1800" dirty="0" err="1" smtClean="0"/>
                        <a:t>To</a:t>
                      </a:r>
                      <a:r>
                        <a:rPr lang="es-CR" sz="1800" dirty="0" smtClean="0"/>
                        <a:t> be</a:t>
                      </a:r>
                      <a:endParaRPr lang="en-US" sz="1800" dirty="0"/>
                    </a:p>
                  </a:txBody>
                  <a:tcPr marL="91429" marR="91429" marT="45712" marB="45712"/>
                </a:tc>
              </a:tr>
              <a:tr h="867093">
                <a:tc>
                  <a:txBody>
                    <a:bodyPr/>
                    <a:lstStyle/>
                    <a:p>
                      <a:r>
                        <a:rPr lang="es-CR" sz="1800" dirty="0" smtClean="0"/>
                        <a:t>Yo  </a:t>
                      </a:r>
                      <a:r>
                        <a:rPr lang="es-CR" sz="1800" dirty="0" smtClean="0">
                          <a:solidFill>
                            <a:srgbClr val="00B050"/>
                          </a:solidFill>
                        </a:rPr>
                        <a:t>SOY</a:t>
                      </a:r>
                      <a:endParaRPr lang="en-US" sz="1800" dirty="0">
                        <a:solidFill>
                          <a:srgbClr val="00B050"/>
                        </a:solidFill>
                      </a:endParaRPr>
                    </a:p>
                  </a:txBody>
                  <a:tcPr marL="91429" marR="91429" marT="45712" marB="45712"/>
                </a:tc>
                <a:tc>
                  <a:txBody>
                    <a:bodyPr/>
                    <a:lstStyle/>
                    <a:p>
                      <a:r>
                        <a:rPr lang="es-CR" sz="1800" dirty="0" smtClean="0"/>
                        <a:t>Nosotros(as)  </a:t>
                      </a:r>
                      <a:r>
                        <a:rPr lang="es-CR" sz="1800" dirty="0" smtClean="0">
                          <a:solidFill>
                            <a:srgbClr val="C00000"/>
                          </a:solidFill>
                        </a:rPr>
                        <a:t>SOMOS</a:t>
                      </a:r>
                      <a:endParaRPr lang="en-US" sz="1800" dirty="0">
                        <a:solidFill>
                          <a:srgbClr val="C00000"/>
                        </a:solidFill>
                      </a:endParaRPr>
                    </a:p>
                  </a:txBody>
                  <a:tcPr marL="91429" marR="91429" marT="45712" marB="45712"/>
                </a:tc>
              </a:tr>
              <a:tr h="867093">
                <a:tc>
                  <a:txBody>
                    <a:bodyPr/>
                    <a:lstStyle/>
                    <a:p>
                      <a:r>
                        <a:rPr lang="es-CR" sz="1800" dirty="0" smtClean="0"/>
                        <a:t>Tú  </a:t>
                      </a:r>
                      <a:r>
                        <a:rPr lang="es-CR" sz="1800" dirty="0" smtClean="0">
                          <a:solidFill>
                            <a:srgbClr val="FF0000"/>
                          </a:solidFill>
                        </a:rPr>
                        <a:t>ERES</a:t>
                      </a:r>
                      <a:endParaRPr lang="en-US" sz="1800" dirty="0">
                        <a:solidFill>
                          <a:srgbClr val="FF0000"/>
                        </a:solidFill>
                      </a:endParaRPr>
                    </a:p>
                  </a:txBody>
                  <a:tcPr marL="91429" marR="91429" marT="45712" marB="45712"/>
                </a:tc>
                <a:tc>
                  <a:txBody>
                    <a:bodyPr/>
                    <a:lstStyle/>
                    <a:p>
                      <a:r>
                        <a:rPr lang="es-CR" sz="1800" dirty="0" smtClean="0"/>
                        <a:t>Vosotros(as)  </a:t>
                      </a:r>
                      <a:r>
                        <a:rPr lang="es-CR" sz="1800" dirty="0" smtClean="0">
                          <a:solidFill>
                            <a:srgbClr val="FF0000"/>
                          </a:solidFill>
                        </a:rPr>
                        <a:t>SOIS</a:t>
                      </a:r>
                      <a:endParaRPr lang="en-US" sz="1800" dirty="0">
                        <a:solidFill>
                          <a:srgbClr val="FF0000"/>
                        </a:solidFill>
                      </a:endParaRPr>
                    </a:p>
                  </a:txBody>
                  <a:tcPr marL="91429" marR="91429" marT="45712" marB="45712"/>
                </a:tc>
              </a:tr>
              <a:tr h="867093">
                <a:tc>
                  <a:txBody>
                    <a:bodyPr/>
                    <a:lstStyle/>
                    <a:p>
                      <a:r>
                        <a:rPr lang="es-CR" sz="1800" dirty="0" smtClean="0"/>
                        <a:t>Ud. </a:t>
                      </a:r>
                      <a:r>
                        <a:rPr lang="es-CR" sz="1800" baseline="0" dirty="0" smtClean="0"/>
                        <a:t>  </a:t>
                      </a:r>
                      <a:r>
                        <a:rPr lang="es-CR" sz="1800" baseline="0" dirty="0" smtClean="0">
                          <a:solidFill>
                            <a:srgbClr val="7030A0"/>
                          </a:solidFill>
                        </a:rPr>
                        <a:t>ES</a:t>
                      </a:r>
                      <a:endParaRPr lang="en-US" sz="1800" dirty="0">
                        <a:solidFill>
                          <a:srgbClr val="7030A0"/>
                        </a:solidFill>
                      </a:endParaRPr>
                    </a:p>
                  </a:txBody>
                  <a:tcPr marL="91429" marR="91429" marT="45712" marB="45712"/>
                </a:tc>
                <a:tc>
                  <a:txBody>
                    <a:bodyPr/>
                    <a:lstStyle/>
                    <a:p>
                      <a:r>
                        <a:rPr lang="es-CR" sz="1800" dirty="0" smtClean="0"/>
                        <a:t>Uds.  SON</a:t>
                      </a:r>
                      <a:endParaRPr lang="en-US" sz="1800" dirty="0"/>
                    </a:p>
                  </a:txBody>
                  <a:tcPr marL="91429" marR="91429" marT="45712" marB="45712"/>
                </a:tc>
              </a:tr>
              <a:tr h="867093">
                <a:tc>
                  <a:txBody>
                    <a:bodyPr/>
                    <a:lstStyle/>
                    <a:p>
                      <a:r>
                        <a:rPr lang="es-CR" sz="1800" dirty="0" smtClean="0"/>
                        <a:t>Él/ella   ES</a:t>
                      </a:r>
                      <a:endParaRPr lang="en-US" sz="1800" dirty="0"/>
                    </a:p>
                  </a:txBody>
                  <a:tcPr marL="91429" marR="91429"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800" dirty="0" smtClean="0"/>
                        <a:t>Ellos/ellas   SON</a:t>
                      </a:r>
                      <a:endParaRPr lang="en-US" sz="1800" dirty="0" smtClean="0"/>
                    </a:p>
                    <a:p>
                      <a:endParaRPr lang="en-US" sz="1800" dirty="0"/>
                    </a:p>
                  </a:txBody>
                  <a:tcPr marL="91429" marR="91429" marT="45712" marB="45712"/>
                </a:tc>
              </a:tr>
            </a:tbl>
          </a:graphicData>
        </a:graphic>
      </p:graphicFrame>
    </p:spTree>
    <p:extLst>
      <p:ext uri="{BB962C8B-B14F-4D97-AF65-F5344CB8AC3E}">
        <p14:creationId xmlns:p14="http://schemas.microsoft.com/office/powerpoint/2010/main" val="354574488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6D4B63-E415-40E4-95B7-637B3402B894}" type="slidenum">
              <a:rPr lang="en-US" altLang="en-US" sz="1400" smtClean="0"/>
              <a:pPr eaLnBrk="1" hangingPunct="1">
                <a:spcBef>
                  <a:spcPct val="0"/>
                </a:spcBef>
                <a:buFontTx/>
                <a:buNone/>
              </a:pPr>
              <a:t>18</a:t>
            </a:fld>
            <a:endParaRPr lang="en-US" altLang="en-US" sz="1400" smtClean="0"/>
          </a:p>
        </p:txBody>
      </p:sp>
      <p:graphicFrame>
        <p:nvGraphicFramePr>
          <p:cNvPr id="3" name="Table 2"/>
          <p:cNvGraphicFramePr>
            <a:graphicFrameLocks noGrp="1"/>
          </p:cNvGraphicFramePr>
          <p:nvPr/>
        </p:nvGraphicFramePr>
        <p:xfrm>
          <a:off x="1524000" y="1397000"/>
          <a:ext cx="6143626" cy="4335465"/>
        </p:xfrm>
        <a:graphic>
          <a:graphicData uri="http://schemas.openxmlformats.org/drawingml/2006/table">
            <a:tbl>
              <a:tblPr firstRow="1" bandRow="1">
                <a:tableStyleId>{5C22544A-7EE6-4342-B048-85BDC9FD1C3A}</a:tableStyleId>
              </a:tblPr>
              <a:tblGrid>
                <a:gridCol w="3071813"/>
                <a:gridCol w="3071813"/>
              </a:tblGrid>
              <a:tr h="867093">
                <a:tc>
                  <a:txBody>
                    <a:bodyPr/>
                    <a:lstStyle/>
                    <a:p>
                      <a:r>
                        <a:rPr lang="es-CR" sz="1800" dirty="0" smtClean="0"/>
                        <a:t>Estar </a:t>
                      </a:r>
                      <a:endParaRPr lang="en-US" sz="1800" dirty="0"/>
                    </a:p>
                  </a:txBody>
                  <a:tcPr marL="91429" marR="91429" marT="45712" marB="45712"/>
                </a:tc>
                <a:tc>
                  <a:txBody>
                    <a:bodyPr/>
                    <a:lstStyle/>
                    <a:p>
                      <a:r>
                        <a:rPr lang="es-CR" sz="1800" dirty="0" err="1" smtClean="0"/>
                        <a:t>To</a:t>
                      </a:r>
                      <a:r>
                        <a:rPr lang="es-CR" sz="1800" dirty="0" smtClean="0"/>
                        <a:t> be</a:t>
                      </a:r>
                      <a:endParaRPr lang="en-US" sz="1800" dirty="0"/>
                    </a:p>
                  </a:txBody>
                  <a:tcPr marL="91429" marR="91429" marT="45712" marB="45712"/>
                </a:tc>
              </a:tr>
              <a:tr h="867093">
                <a:tc>
                  <a:txBody>
                    <a:bodyPr/>
                    <a:lstStyle/>
                    <a:p>
                      <a:r>
                        <a:rPr lang="es-CR" sz="1800" dirty="0" smtClean="0"/>
                        <a:t>Yo  </a:t>
                      </a:r>
                      <a:r>
                        <a:rPr lang="es-CR" sz="3200" dirty="0" smtClean="0"/>
                        <a:t>estoy</a:t>
                      </a:r>
                      <a:endParaRPr lang="en-US" sz="3200" dirty="0"/>
                    </a:p>
                  </a:txBody>
                  <a:tcPr marL="91429" marR="91429" marT="45712" marB="45712"/>
                </a:tc>
                <a:tc>
                  <a:txBody>
                    <a:bodyPr/>
                    <a:lstStyle/>
                    <a:p>
                      <a:r>
                        <a:rPr lang="es-CR" sz="1800" dirty="0" smtClean="0"/>
                        <a:t>Nosotros(as) estamos</a:t>
                      </a:r>
                      <a:endParaRPr lang="en-US" sz="1800" dirty="0"/>
                    </a:p>
                  </a:txBody>
                  <a:tcPr marL="91429" marR="91429" marT="45712" marB="45712"/>
                </a:tc>
              </a:tr>
              <a:tr h="867093">
                <a:tc>
                  <a:txBody>
                    <a:bodyPr/>
                    <a:lstStyle/>
                    <a:p>
                      <a:r>
                        <a:rPr lang="es-CR" sz="1800" dirty="0" smtClean="0"/>
                        <a:t>Tú </a:t>
                      </a:r>
                      <a:r>
                        <a:rPr lang="es-CR" sz="3200" dirty="0" smtClean="0"/>
                        <a:t>estás</a:t>
                      </a:r>
                      <a:endParaRPr lang="en-US" sz="3200" dirty="0"/>
                    </a:p>
                  </a:txBody>
                  <a:tcPr marL="91429" marR="91429" marT="45712" marB="45712"/>
                </a:tc>
                <a:tc>
                  <a:txBody>
                    <a:bodyPr/>
                    <a:lstStyle/>
                    <a:p>
                      <a:r>
                        <a:rPr lang="es-CR" sz="1800" dirty="0" smtClean="0"/>
                        <a:t>Vosotros(as) estáis</a:t>
                      </a:r>
                      <a:endParaRPr lang="en-US" sz="1800" dirty="0"/>
                    </a:p>
                  </a:txBody>
                  <a:tcPr marL="91429" marR="91429" marT="45712" marB="45712"/>
                </a:tc>
              </a:tr>
              <a:tr h="867093">
                <a:tc>
                  <a:txBody>
                    <a:bodyPr/>
                    <a:lstStyle/>
                    <a:p>
                      <a:r>
                        <a:rPr lang="es-CR" sz="1800" dirty="0" smtClean="0"/>
                        <a:t>Ud. </a:t>
                      </a:r>
                      <a:r>
                        <a:rPr lang="es-CR" sz="3200" dirty="0" smtClean="0"/>
                        <a:t>está</a:t>
                      </a:r>
                      <a:endParaRPr lang="en-US" sz="3200" dirty="0"/>
                    </a:p>
                  </a:txBody>
                  <a:tcPr marL="91429" marR="91429" marT="45712" marB="45712"/>
                </a:tc>
                <a:tc>
                  <a:txBody>
                    <a:bodyPr/>
                    <a:lstStyle/>
                    <a:p>
                      <a:r>
                        <a:rPr lang="es-CR" sz="1800" dirty="0" smtClean="0"/>
                        <a:t>Uds. </a:t>
                      </a:r>
                      <a:r>
                        <a:rPr lang="es-CR" sz="3200" dirty="0" smtClean="0"/>
                        <a:t>están</a:t>
                      </a:r>
                      <a:endParaRPr lang="en-US" sz="3200" dirty="0"/>
                    </a:p>
                  </a:txBody>
                  <a:tcPr marL="91429" marR="91429" marT="45712" marB="45712"/>
                </a:tc>
              </a:tr>
              <a:tr h="867093">
                <a:tc>
                  <a:txBody>
                    <a:bodyPr/>
                    <a:lstStyle/>
                    <a:p>
                      <a:r>
                        <a:rPr lang="es-CR" sz="1800" dirty="0" smtClean="0"/>
                        <a:t>Él/ella  </a:t>
                      </a:r>
                      <a:r>
                        <a:rPr lang="es-CR" sz="3200" dirty="0" smtClean="0"/>
                        <a:t>está</a:t>
                      </a:r>
                      <a:endParaRPr lang="en-US" sz="3200" dirty="0"/>
                    </a:p>
                  </a:txBody>
                  <a:tcPr marL="91429" marR="91429"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800" dirty="0" smtClean="0"/>
                        <a:t>Ellos/ellas  </a:t>
                      </a:r>
                      <a:r>
                        <a:rPr lang="es-CR" sz="3200" dirty="0" smtClean="0"/>
                        <a:t>están</a:t>
                      </a:r>
                      <a:endParaRPr lang="en-US" sz="3200" dirty="0" smtClean="0"/>
                    </a:p>
                    <a:p>
                      <a:endParaRPr lang="en-US" sz="1800" dirty="0"/>
                    </a:p>
                  </a:txBody>
                  <a:tcPr marL="91429" marR="91429" marT="45712" marB="45712"/>
                </a:tc>
              </a:tr>
            </a:tbl>
          </a:graphicData>
        </a:graphic>
      </p:graphicFrame>
    </p:spTree>
    <p:extLst>
      <p:ext uri="{BB962C8B-B14F-4D97-AF65-F5344CB8AC3E}">
        <p14:creationId xmlns:p14="http://schemas.microsoft.com/office/powerpoint/2010/main" val="522770948"/>
      </p:ext>
    </p:extLst>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74638"/>
            <a:ext cx="5267325" cy="1143000"/>
          </a:xfrm>
        </p:spPr>
        <p:txBody>
          <a:bodyPr/>
          <a:lstStyle/>
          <a:p>
            <a:pPr algn="l" eaLnBrk="1" hangingPunct="1"/>
            <a:r>
              <a:rPr lang="en-US" altLang="en-US" i="1" smtClean="0">
                <a:solidFill>
                  <a:srgbClr val="FF3300"/>
                </a:solidFill>
                <a:latin typeface="Comic Sans MS" pitchFamily="66" charset="0"/>
              </a:rPr>
              <a:t>Ahora te toca a ti…</a:t>
            </a:r>
          </a:p>
        </p:txBody>
      </p:sp>
      <p:sp>
        <p:nvSpPr>
          <p:cNvPr id="2765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F96F7F-1454-46FA-B84A-6FDC1EE9BDE0}" type="slidenum">
              <a:rPr lang="en-US" altLang="en-US" sz="1400" smtClean="0"/>
              <a:pPr eaLnBrk="1" hangingPunct="1">
                <a:spcBef>
                  <a:spcPct val="0"/>
                </a:spcBef>
                <a:buFontTx/>
                <a:buNone/>
              </a:pPr>
              <a:t>19</a:t>
            </a:fld>
            <a:endParaRPr lang="en-US" altLang="en-US" sz="1400" smtClean="0"/>
          </a:p>
        </p:txBody>
      </p:sp>
      <p:sp>
        <p:nvSpPr>
          <p:cNvPr id="28678" name="Text Box 6"/>
          <p:cNvSpPr txBox="1">
            <a:spLocks noChangeArrowheads="1"/>
          </p:cNvSpPr>
          <p:nvPr/>
        </p:nvSpPr>
        <p:spPr bwMode="auto">
          <a:xfrm>
            <a:off x="323850" y="2924175"/>
            <a:ext cx="8569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400">
                <a:latin typeface="Comic Sans MS" pitchFamily="66" charset="0"/>
              </a:rPr>
              <a:t>1. Mis hermanos son / están en el parque.</a:t>
            </a:r>
          </a:p>
        </p:txBody>
      </p:sp>
      <p:sp>
        <p:nvSpPr>
          <p:cNvPr id="28679" name="Text Box 7"/>
          <p:cNvSpPr txBox="1">
            <a:spLocks noChangeArrowheads="1"/>
          </p:cNvSpPr>
          <p:nvPr/>
        </p:nvSpPr>
        <p:spPr bwMode="auto">
          <a:xfrm>
            <a:off x="323850" y="3789363"/>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2. Pedro es / está muy guapo.</a:t>
            </a:r>
          </a:p>
        </p:txBody>
      </p:sp>
      <p:grpSp>
        <p:nvGrpSpPr>
          <p:cNvPr id="28688" name="Group 16"/>
          <p:cNvGrpSpPr>
            <a:grpSpLocks/>
          </p:cNvGrpSpPr>
          <p:nvPr/>
        </p:nvGrpSpPr>
        <p:grpSpPr bwMode="auto">
          <a:xfrm>
            <a:off x="395288" y="0"/>
            <a:ext cx="8428037" cy="2838450"/>
            <a:chOff x="249" y="0"/>
            <a:chExt cx="5309" cy="1788"/>
          </a:xfrm>
        </p:grpSpPr>
        <p:sp>
          <p:nvSpPr>
            <p:cNvPr id="27661" name="Text Box 5"/>
            <p:cNvSpPr txBox="1">
              <a:spLocks noChangeArrowheads="1"/>
            </p:cNvSpPr>
            <p:nvPr/>
          </p:nvSpPr>
          <p:spPr bwMode="auto">
            <a:xfrm>
              <a:off x="249" y="799"/>
              <a:ext cx="5216" cy="989"/>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latin typeface="Comic Sans MS" pitchFamily="66" charset="0"/>
                </a:rPr>
                <a:t>¿Cuál verbo mejor completa la frase? Escribe el verbo y la razón en su hoja de QPC</a:t>
              </a:r>
            </a:p>
          </p:txBody>
        </p:sp>
        <p:pic>
          <p:nvPicPr>
            <p:cNvPr id="27662" name="Picture 8" descr="AG0031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04" y="0"/>
              <a:ext cx="95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81" name="Text Box 9"/>
          <p:cNvSpPr txBox="1">
            <a:spLocks noChangeArrowheads="1"/>
          </p:cNvSpPr>
          <p:nvPr/>
        </p:nvSpPr>
        <p:spPr bwMode="auto">
          <a:xfrm>
            <a:off x="323850" y="4803775"/>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3. El tenedor es / está en la mesa.</a:t>
            </a:r>
          </a:p>
        </p:txBody>
      </p:sp>
      <p:sp>
        <p:nvSpPr>
          <p:cNvPr id="28682" name="Text Box 10"/>
          <p:cNvSpPr txBox="1">
            <a:spLocks noChangeArrowheads="1"/>
          </p:cNvSpPr>
          <p:nvPr/>
        </p:nvSpPr>
        <p:spPr bwMode="auto">
          <a:xfrm>
            <a:off x="323850" y="5811838"/>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4. Mañana es / está sábado.</a:t>
            </a:r>
          </a:p>
        </p:txBody>
      </p:sp>
      <p:sp>
        <p:nvSpPr>
          <p:cNvPr id="28684" name="Rectangle 12"/>
          <p:cNvSpPr>
            <a:spLocks noChangeArrowheads="1"/>
          </p:cNvSpPr>
          <p:nvPr/>
        </p:nvSpPr>
        <p:spPr bwMode="auto">
          <a:xfrm>
            <a:off x="4789488" y="2997200"/>
            <a:ext cx="1295400" cy="5032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85" name="Rectangle 13"/>
          <p:cNvSpPr>
            <a:spLocks noChangeArrowheads="1"/>
          </p:cNvSpPr>
          <p:nvPr/>
        </p:nvSpPr>
        <p:spPr bwMode="auto">
          <a:xfrm>
            <a:off x="4249738" y="4935538"/>
            <a:ext cx="1079500" cy="5032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86" name="Rectangle 14"/>
          <p:cNvSpPr>
            <a:spLocks noChangeArrowheads="1"/>
          </p:cNvSpPr>
          <p:nvPr/>
        </p:nvSpPr>
        <p:spPr bwMode="auto">
          <a:xfrm>
            <a:off x="2268538" y="3862388"/>
            <a:ext cx="647700" cy="5032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87" name="Rectangle 15"/>
          <p:cNvSpPr>
            <a:spLocks noChangeArrowheads="1"/>
          </p:cNvSpPr>
          <p:nvPr/>
        </p:nvSpPr>
        <p:spPr bwMode="auto">
          <a:xfrm>
            <a:off x="2555875" y="5876925"/>
            <a:ext cx="647700" cy="5032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26426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3" presetClass="entr" presetSubtype="16" fill="hold" nodeType="clickEffect">
                                  <p:stCondLst>
                                    <p:cond delay="0"/>
                                  </p:stCondLst>
                                  <p:childTnLst>
                                    <p:set>
                                      <p:cBhvr>
                                        <p:cTn id="10" dur="1" fill="hold">
                                          <p:stCondLst>
                                            <p:cond delay="0"/>
                                          </p:stCondLst>
                                        </p:cTn>
                                        <p:tgtEl>
                                          <p:spTgt spid="28688"/>
                                        </p:tgtEl>
                                        <p:attrNameLst>
                                          <p:attrName>style.visibility</p:attrName>
                                        </p:attrNameLst>
                                      </p:cBhvr>
                                      <p:to>
                                        <p:strVal val="visible"/>
                                      </p:to>
                                    </p:set>
                                    <p:animEffect transition="in" filter="plus(in)">
                                      <p:cBhvr>
                                        <p:cTn id="11" dur="2000"/>
                                        <p:tgtEl>
                                          <p:spTgt spid="286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8678"/>
                                        </p:tgtEl>
                                        <p:attrNameLst>
                                          <p:attrName>style.visibility</p:attrName>
                                        </p:attrNameLst>
                                      </p:cBhvr>
                                      <p:to>
                                        <p:strVal val="visible"/>
                                      </p:to>
                                    </p:set>
                                    <p:anim calcmode="lin" valueType="num">
                                      <p:cBhvr additive="base">
                                        <p:cTn id="16" dur="2000" fill="hold"/>
                                        <p:tgtEl>
                                          <p:spTgt spid="28678"/>
                                        </p:tgtEl>
                                        <p:attrNameLst>
                                          <p:attrName>ppt_x</p:attrName>
                                        </p:attrNameLst>
                                      </p:cBhvr>
                                      <p:tavLst>
                                        <p:tav tm="0">
                                          <p:val>
                                            <p:strVal val="0-#ppt_w/2"/>
                                          </p:val>
                                        </p:tav>
                                        <p:tav tm="100000">
                                          <p:val>
                                            <p:strVal val="#ppt_x"/>
                                          </p:val>
                                        </p:tav>
                                      </p:tavLst>
                                    </p:anim>
                                    <p:anim calcmode="lin" valueType="num">
                                      <p:cBhvr additive="base">
                                        <p:cTn id="17" dur="20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68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8679"/>
                                        </p:tgtEl>
                                        <p:attrNameLst>
                                          <p:attrName>style.visibility</p:attrName>
                                        </p:attrNameLst>
                                      </p:cBhvr>
                                      <p:to>
                                        <p:strVal val="visible"/>
                                      </p:to>
                                    </p:set>
                                    <p:anim calcmode="lin" valueType="num">
                                      <p:cBhvr additive="base">
                                        <p:cTn id="26" dur="2000" fill="hold"/>
                                        <p:tgtEl>
                                          <p:spTgt spid="28679"/>
                                        </p:tgtEl>
                                        <p:attrNameLst>
                                          <p:attrName>ppt_x</p:attrName>
                                        </p:attrNameLst>
                                      </p:cBhvr>
                                      <p:tavLst>
                                        <p:tav tm="0">
                                          <p:val>
                                            <p:strVal val="0-#ppt_w/2"/>
                                          </p:val>
                                        </p:tav>
                                        <p:tav tm="100000">
                                          <p:val>
                                            <p:strVal val="#ppt_x"/>
                                          </p:val>
                                        </p:tav>
                                      </p:tavLst>
                                    </p:anim>
                                    <p:anim calcmode="lin" valueType="num">
                                      <p:cBhvr additive="base">
                                        <p:cTn id="27" dur="20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8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8681"/>
                                        </p:tgtEl>
                                        <p:attrNameLst>
                                          <p:attrName>style.visibility</p:attrName>
                                        </p:attrNameLst>
                                      </p:cBhvr>
                                      <p:to>
                                        <p:strVal val="visible"/>
                                      </p:to>
                                    </p:set>
                                    <p:anim calcmode="lin" valueType="num">
                                      <p:cBhvr additive="base">
                                        <p:cTn id="36" dur="2000" fill="hold"/>
                                        <p:tgtEl>
                                          <p:spTgt spid="28681"/>
                                        </p:tgtEl>
                                        <p:attrNameLst>
                                          <p:attrName>ppt_x</p:attrName>
                                        </p:attrNameLst>
                                      </p:cBhvr>
                                      <p:tavLst>
                                        <p:tav tm="0">
                                          <p:val>
                                            <p:strVal val="0-#ppt_w/2"/>
                                          </p:val>
                                        </p:tav>
                                        <p:tav tm="100000">
                                          <p:val>
                                            <p:strVal val="#ppt_x"/>
                                          </p:val>
                                        </p:tav>
                                      </p:tavLst>
                                    </p:anim>
                                    <p:anim calcmode="lin" valueType="num">
                                      <p:cBhvr additive="base">
                                        <p:cTn id="37" dur="20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68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8682"/>
                                        </p:tgtEl>
                                        <p:attrNameLst>
                                          <p:attrName>style.visibility</p:attrName>
                                        </p:attrNameLst>
                                      </p:cBhvr>
                                      <p:to>
                                        <p:strVal val="visible"/>
                                      </p:to>
                                    </p:set>
                                    <p:anim calcmode="lin" valueType="num">
                                      <p:cBhvr additive="base">
                                        <p:cTn id="46" dur="2000" fill="hold"/>
                                        <p:tgtEl>
                                          <p:spTgt spid="28682"/>
                                        </p:tgtEl>
                                        <p:attrNameLst>
                                          <p:attrName>ppt_x</p:attrName>
                                        </p:attrNameLst>
                                      </p:cBhvr>
                                      <p:tavLst>
                                        <p:tav tm="0">
                                          <p:val>
                                            <p:strVal val="0-#ppt_w/2"/>
                                          </p:val>
                                        </p:tav>
                                        <p:tav tm="100000">
                                          <p:val>
                                            <p:strVal val="#ppt_x"/>
                                          </p:val>
                                        </p:tav>
                                      </p:tavLst>
                                    </p:anim>
                                    <p:anim calcmode="lin" valueType="num">
                                      <p:cBhvr additive="base">
                                        <p:cTn id="47" dur="20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P spid="28679" grpId="0"/>
      <p:bldP spid="28681" grpId="0"/>
      <p:bldP spid="28682" grpId="0"/>
      <p:bldP spid="28684" grpId="0" animBg="1"/>
      <p:bldP spid="28685" grpId="0" animBg="1"/>
      <p:bldP spid="28686" grpId="0" animBg="1"/>
      <p:bldP spid="286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sz="1600" dirty="0" smtClean="0"/>
              <a:t>5B ¿Verdad o Falso?  </a:t>
            </a:r>
            <a:r>
              <a:rPr lang="es-CR" sz="1600" dirty="0"/>
              <a:t/>
            </a:r>
            <a:br>
              <a:rPr lang="es-CR" sz="1600" dirty="0"/>
            </a:br>
            <a:r>
              <a:rPr lang="es-CR" sz="1600" dirty="0" smtClean="0"/>
              <a:t>1.  Escribe TUS respuestas</a:t>
            </a:r>
            <a:br>
              <a:rPr lang="es-CR" sz="1600" dirty="0" smtClean="0"/>
            </a:br>
            <a:r>
              <a:rPr lang="es-CR" sz="1600" dirty="0" smtClean="0"/>
              <a:t>2.  Escribe </a:t>
            </a:r>
            <a:r>
              <a:rPr lang="es-CR" sz="1600" dirty="0" err="1" smtClean="0"/>
              <a:t>what</a:t>
            </a:r>
            <a:r>
              <a:rPr lang="es-CR" sz="1600" dirty="0" smtClean="0"/>
              <a:t>  </a:t>
            </a:r>
            <a:r>
              <a:rPr lang="es-CR" sz="1600" dirty="0" err="1" smtClean="0"/>
              <a:t>you</a:t>
            </a:r>
            <a:r>
              <a:rPr lang="es-CR" sz="1600" dirty="0" smtClean="0"/>
              <a:t>  </a:t>
            </a:r>
            <a:r>
              <a:rPr lang="es-CR" sz="1600" dirty="0" err="1" smtClean="0"/>
              <a:t>think</a:t>
            </a:r>
            <a:r>
              <a:rPr lang="es-CR" sz="1600" dirty="0" smtClean="0"/>
              <a:t> </a:t>
            </a:r>
            <a:r>
              <a:rPr lang="es-CR" sz="1600" dirty="0" err="1" smtClean="0"/>
              <a:t>your</a:t>
            </a:r>
            <a:r>
              <a:rPr lang="es-CR" sz="1600" dirty="0" smtClean="0"/>
              <a:t> </a:t>
            </a:r>
            <a:r>
              <a:rPr lang="es-CR" sz="1600" dirty="0" err="1" smtClean="0"/>
              <a:t>partner</a:t>
            </a:r>
            <a:r>
              <a:rPr lang="es-CR" sz="1600" dirty="0" smtClean="0"/>
              <a:t> </a:t>
            </a:r>
            <a:r>
              <a:rPr lang="es-CR" sz="1600" dirty="0" err="1" smtClean="0"/>
              <a:t>will</a:t>
            </a:r>
            <a:r>
              <a:rPr lang="es-CR" sz="1600" dirty="0" smtClean="0"/>
              <a:t> </a:t>
            </a:r>
            <a:r>
              <a:rPr lang="es-CR" sz="1600" dirty="0" err="1" smtClean="0"/>
              <a:t>answer</a:t>
            </a:r>
            <a:r>
              <a:rPr lang="es-CR" sz="1600" dirty="0" smtClean="0"/>
              <a:t>.</a:t>
            </a:r>
            <a:br>
              <a:rPr lang="es-CR" sz="1600" dirty="0" smtClean="0"/>
            </a:br>
            <a:r>
              <a:rPr lang="es-CR" sz="1600" dirty="0" smtClean="0"/>
              <a:t>3.  </a:t>
            </a:r>
            <a:r>
              <a:rPr lang="es-CR" sz="1600" dirty="0" err="1" smtClean="0"/>
              <a:t>Check</a:t>
            </a:r>
            <a:r>
              <a:rPr lang="es-CR" sz="1600" dirty="0" smtClean="0"/>
              <a:t>  </a:t>
            </a:r>
            <a:r>
              <a:rPr lang="es-CR" sz="1600" dirty="0" err="1" smtClean="0"/>
              <a:t>with</a:t>
            </a:r>
            <a:r>
              <a:rPr lang="es-CR" sz="1600" dirty="0" smtClean="0"/>
              <a:t> </a:t>
            </a:r>
            <a:r>
              <a:rPr lang="es-CR" sz="1600" dirty="0" err="1" smtClean="0"/>
              <a:t>your</a:t>
            </a:r>
            <a:r>
              <a:rPr lang="es-CR" sz="1600" dirty="0" smtClean="0"/>
              <a:t> </a:t>
            </a:r>
            <a:r>
              <a:rPr lang="es-CR" sz="1600" dirty="0" err="1" smtClean="0"/>
              <a:t>partner</a:t>
            </a:r>
            <a:r>
              <a:rPr lang="es-CR" sz="1600" dirty="0" smtClean="0"/>
              <a:t> </a:t>
            </a:r>
            <a:r>
              <a:rPr lang="es-CR" sz="1600" dirty="0" err="1" smtClean="0"/>
              <a:t>to</a:t>
            </a:r>
            <a:r>
              <a:rPr lang="es-CR" sz="1600" dirty="0" smtClean="0"/>
              <a:t> </a:t>
            </a:r>
            <a:r>
              <a:rPr lang="es-CR" sz="1600" dirty="0" err="1" smtClean="0"/>
              <a:t>see</a:t>
            </a:r>
            <a:r>
              <a:rPr lang="es-CR" sz="1600" dirty="0" smtClean="0"/>
              <a:t>  </a:t>
            </a:r>
            <a:r>
              <a:rPr lang="es-CR" sz="1600" dirty="0" err="1" smtClean="0"/>
              <a:t>how</a:t>
            </a:r>
            <a:r>
              <a:rPr lang="es-CR" sz="1600" dirty="0" smtClean="0"/>
              <a:t> </a:t>
            </a:r>
            <a:r>
              <a:rPr lang="es-CR" sz="1600" dirty="0" err="1" smtClean="0"/>
              <a:t>many</a:t>
            </a:r>
            <a:r>
              <a:rPr lang="es-CR" sz="1600" dirty="0" smtClean="0"/>
              <a:t> </a:t>
            </a:r>
            <a:r>
              <a:rPr lang="es-CR" sz="1600" dirty="0" err="1" smtClean="0"/>
              <a:t>you</a:t>
            </a:r>
            <a:r>
              <a:rPr lang="es-CR" sz="1600" dirty="0" smtClean="0"/>
              <a:t> </a:t>
            </a:r>
            <a:r>
              <a:rPr lang="es-CR" sz="1600" dirty="0" err="1" smtClean="0"/>
              <a:t>guessed</a:t>
            </a:r>
            <a:r>
              <a:rPr lang="es-CR" sz="1600" dirty="0" smtClean="0"/>
              <a:t> </a:t>
            </a:r>
            <a:r>
              <a:rPr lang="es-CR" sz="1600" dirty="0" err="1" smtClean="0"/>
              <a:t>correctly</a:t>
            </a:r>
            <a:endParaRPr lang="es-CR" sz="1600" dirty="0" smtClean="0"/>
          </a:p>
        </p:txBody>
      </p:sp>
      <p:sp>
        <p:nvSpPr>
          <p:cNvPr id="3" name="Content Placeholder 2"/>
          <p:cNvSpPr>
            <a:spLocks noGrp="1"/>
          </p:cNvSpPr>
          <p:nvPr>
            <p:ph idx="1"/>
          </p:nvPr>
        </p:nvSpPr>
        <p:spPr/>
        <p:txBody>
          <a:bodyPr/>
          <a:lstStyle/>
          <a:p>
            <a:r>
              <a:rPr lang="es-CR" dirty="0" smtClean="0"/>
              <a:t>1.  Tengo miedo de los exámenes.</a:t>
            </a:r>
          </a:p>
          <a:p>
            <a:r>
              <a:rPr lang="es-CR" dirty="0" smtClean="0"/>
              <a:t>2.  A veces tengo sueño.</a:t>
            </a:r>
          </a:p>
          <a:p>
            <a:r>
              <a:rPr lang="es-CR" dirty="0" smtClean="0"/>
              <a:t>3.  Cuando tengo hambre quiero comer pizza.</a:t>
            </a:r>
          </a:p>
          <a:p>
            <a:r>
              <a:rPr lang="es-CR" dirty="0" smtClean="0"/>
              <a:t>4.  Cuando tengo sed quiero beber leche.</a:t>
            </a:r>
          </a:p>
          <a:p>
            <a:r>
              <a:rPr lang="es-CR" dirty="0" smtClean="0"/>
              <a:t>5.  Nunca tengo prisa.</a:t>
            </a:r>
          </a:p>
          <a:p>
            <a:r>
              <a:rPr lang="es-CR" dirty="0" smtClean="0"/>
              <a:t>6.  En este momento, tengo dolor de cabeza.</a:t>
            </a:r>
          </a:p>
          <a:p>
            <a:r>
              <a:rPr lang="es-CR" dirty="0" smtClean="0"/>
              <a:t>7. Típicamente, tengo </a:t>
            </a:r>
            <a:r>
              <a:rPr lang="es-CR" dirty="0"/>
              <a:t>calor en </a:t>
            </a:r>
            <a:r>
              <a:rPr lang="es-CR" dirty="0" smtClean="0"/>
              <a:t>diciembre y </a:t>
            </a:r>
            <a:r>
              <a:rPr lang="es-CR" dirty="0"/>
              <a:t>tengo frío en </a:t>
            </a:r>
            <a:r>
              <a:rPr lang="es-CR" dirty="0" smtClean="0"/>
              <a:t>agosto.</a:t>
            </a:r>
            <a:endParaRPr lang="es-CR" dirty="0"/>
          </a:p>
          <a:p>
            <a:r>
              <a:rPr lang="es-CR" dirty="0" smtClean="0"/>
              <a:t>8. ¡Siempre tengo </a:t>
            </a:r>
            <a:r>
              <a:rPr lang="es-CR" dirty="0"/>
              <a:t>razón!</a:t>
            </a:r>
          </a:p>
          <a:p>
            <a:r>
              <a:rPr lang="es-CR" dirty="0" smtClean="0"/>
              <a:t>9. ¡Nunca tengo suerte!</a:t>
            </a:r>
            <a:endParaRPr lang="es-CR" dirty="0"/>
          </a:p>
          <a:p>
            <a:endParaRPr lang="es-CR" dirty="0" smtClean="0"/>
          </a:p>
          <a:p>
            <a:endParaRPr lang="en-US" dirty="0"/>
          </a:p>
        </p:txBody>
      </p:sp>
    </p:spTree>
    <p:extLst>
      <p:ext uri="{BB962C8B-B14F-4D97-AF65-F5344CB8AC3E}">
        <p14:creationId xmlns:p14="http://schemas.microsoft.com/office/powerpoint/2010/main" val="2404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8198BEB-818B-4748-B7CB-171D034ECE7C}" type="slidenum">
              <a:rPr lang="en-US" altLang="en-US" sz="1400" smtClean="0"/>
              <a:pPr eaLnBrk="1" hangingPunct="1">
                <a:spcBef>
                  <a:spcPct val="0"/>
                </a:spcBef>
                <a:buFontTx/>
                <a:buNone/>
              </a:pPr>
              <a:t>20</a:t>
            </a:fld>
            <a:endParaRPr lang="en-US" altLang="en-US" sz="1400" smtClean="0"/>
          </a:p>
        </p:txBody>
      </p:sp>
      <p:sp>
        <p:nvSpPr>
          <p:cNvPr id="30723" name="Text Box 3"/>
          <p:cNvSpPr txBox="1">
            <a:spLocks noChangeArrowheads="1"/>
          </p:cNvSpPr>
          <p:nvPr/>
        </p:nvSpPr>
        <p:spPr bwMode="auto">
          <a:xfrm>
            <a:off x="287338" y="2924175"/>
            <a:ext cx="85693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400">
                <a:latin typeface="Comic Sans MS" pitchFamily="66" charset="0"/>
              </a:rPr>
              <a:t>7. Nosotros somos / estamos en la clase.</a:t>
            </a:r>
          </a:p>
        </p:txBody>
      </p:sp>
      <p:sp>
        <p:nvSpPr>
          <p:cNvPr id="30724" name="Text Box 4"/>
          <p:cNvSpPr txBox="1">
            <a:spLocks noChangeArrowheads="1"/>
          </p:cNvSpPr>
          <p:nvPr/>
        </p:nvSpPr>
        <p:spPr bwMode="auto">
          <a:xfrm>
            <a:off x="323850" y="3789363"/>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8. Sandra es / está muy creativa.</a:t>
            </a:r>
          </a:p>
        </p:txBody>
      </p:sp>
      <p:sp>
        <p:nvSpPr>
          <p:cNvPr id="30728" name="Text Box 8"/>
          <p:cNvSpPr txBox="1">
            <a:spLocks noChangeArrowheads="1"/>
          </p:cNvSpPr>
          <p:nvPr/>
        </p:nvSpPr>
        <p:spPr bwMode="auto">
          <a:xfrm>
            <a:off x="323850" y="4803775"/>
            <a:ext cx="8569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9. La mochila es / está  </a:t>
            </a:r>
            <a:r>
              <a:rPr lang="en-US" altLang="en-US" sz="2800">
                <a:latin typeface="Comic Sans MS" pitchFamily="66" charset="0"/>
              </a:rPr>
              <a:t>al lado del pupitre.</a:t>
            </a:r>
          </a:p>
        </p:txBody>
      </p:sp>
      <p:sp>
        <p:nvSpPr>
          <p:cNvPr id="30729" name="Text Box 9"/>
          <p:cNvSpPr txBox="1">
            <a:spLocks noChangeArrowheads="1"/>
          </p:cNvSpPr>
          <p:nvPr/>
        </p:nvSpPr>
        <p:spPr bwMode="auto">
          <a:xfrm>
            <a:off x="323850" y="5811838"/>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10. La fiesta es / está a las ocho.</a:t>
            </a:r>
          </a:p>
        </p:txBody>
      </p:sp>
      <p:sp>
        <p:nvSpPr>
          <p:cNvPr id="30730" name="Rectangle 10"/>
          <p:cNvSpPr>
            <a:spLocks noChangeArrowheads="1"/>
          </p:cNvSpPr>
          <p:nvPr/>
        </p:nvSpPr>
        <p:spPr bwMode="auto">
          <a:xfrm>
            <a:off x="4572000" y="2997200"/>
            <a:ext cx="1655763" cy="5032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31" name="Rectangle 11"/>
          <p:cNvSpPr>
            <a:spLocks noChangeArrowheads="1"/>
          </p:cNvSpPr>
          <p:nvPr/>
        </p:nvSpPr>
        <p:spPr bwMode="auto">
          <a:xfrm>
            <a:off x="4211638" y="4886325"/>
            <a:ext cx="1079500" cy="5032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32" name="Rectangle 12"/>
          <p:cNvSpPr>
            <a:spLocks noChangeArrowheads="1"/>
          </p:cNvSpPr>
          <p:nvPr/>
        </p:nvSpPr>
        <p:spPr bwMode="auto">
          <a:xfrm>
            <a:off x="2519363" y="3862388"/>
            <a:ext cx="647700" cy="5032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33" name="Rectangle 13"/>
          <p:cNvSpPr>
            <a:spLocks noChangeArrowheads="1"/>
          </p:cNvSpPr>
          <p:nvPr/>
        </p:nvSpPr>
        <p:spPr bwMode="auto">
          <a:xfrm>
            <a:off x="3167063" y="5888038"/>
            <a:ext cx="647700" cy="5032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36" name="Text Box 16"/>
          <p:cNvSpPr txBox="1">
            <a:spLocks noChangeArrowheads="1"/>
          </p:cNvSpPr>
          <p:nvPr/>
        </p:nvSpPr>
        <p:spPr bwMode="auto">
          <a:xfrm>
            <a:off x="323850" y="1916113"/>
            <a:ext cx="8569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400">
                <a:latin typeface="Comic Sans MS" pitchFamily="66" charset="0"/>
              </a:rPr>
              <a:t>6. Mis padres son / están muy estrictos.</a:t>
            </a:r>
          </a:p>
        </p:txBody>
      </p:sp>
      <p:sp>
        <p:nvSpPr>
          <p:cNvPr id="30737" name="Text Box 17"/>
          <p:cNvSpPr txBox="1">
            <a:spLocks noChangeArrowheads="1"/>
          </p:cNvSpPr>
          <p:nvPr/>
        </p:nvSpPr>
        <p:spPr bwMode="auto">
          <a:xfrm>
            <a:off x="323850" y="908050"/>
            <a:ext cx="8712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5. Barack Obama es/está el Presidente.</a:t>
            </a:r>
          </a:p>
        </p:txBody>
      </p:sp>
      <p:sp>
        <p:nvSpPr>
          <p:cNvPr id="30739" name="Rectangle 19"/>
          <p:cNvSpPr>
            <a:spLocks noChangeArrowheads="1"/>
          </p:cNvSpPr>
          <p:nvPr/>
        </p:nvSpPr>
        <p:spPr bwMode="auto">
          <a:xfrm>
            <a:off x="3203575" y="1989138"/>
            <a:ext cx="792163" cy="5032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40" name="Rectangle 20"/>
          <p:cNvSpPr>
            <a:spLocks noChangeArrowheads="1"/>
          </p:cNvSpPr>
          <p:nvPr/>
        </p:nvSpPr>
        <p:spPr bwMode="auto">
          <a:xfrm>
            <a:off x="4000500" y="981075"/>
            <a:ext cx="647700" cy="5032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22606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37"/>
                                        </p:tgtEl>
                                        <p:attrNameLst>
                                          <p:attrName>style.visibility</p:attrName>
                                        </p:attrNameLst>
                                      </p:cBhvr>
                                      <p:to>
                                        <p:strVal val="visible"/>
                                      </p:to>
                                    </p:set>
                                    <p:anim calcmode="lin" valueType="num">
                                      <p:cBhvr additive="base">
                                        <p:cTn id="7" dur="2000" fill="hold"/>
                                        <p:tgtEl>
                                          <p:spTgt spid="30737"/>
                                        </p:tgtEl>
                                        <p:attrNameLst>
                                          <p:attrName>ppt_x</p:attrName>
                                        </p:attrNameLst>
                                      </p:cBhvr>
                                      <p:tavLst>
                                        <p:tav tm="0">
                                          <p:val>
                                            <p:strVal val="0-#ppt_w/2"/>
                                          </p:val>
                                        </p:tav>
                                        <p:tav tm="100000">
                                          <p:val>
                                            <p:strVal val="#ppt_x"/>
                                          </p:val>
                                        </p:tav>
                                      </p:tavLst>
                                    </p:anim>
                                    <p:anim calcmode="lin" valueType="num">
                                      <p:cBhvr additive="base">
                                        <p:cTn id="8" dur="2000" fill="hold"/>
                                        <p:tgtEl>
                                          <p:spTgt spid="307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736"/>
                                        </p:tgtEl>
                                        <p:attrNameLst>
                                          <p:attrName>style.visibility</p:attrName>
                                        </p:attrNameLst>
                                      </p:cBhvr>
                                      <p:to>
                                        <p:strVal val="visible"/>
                                      </p:to>
                                    </p:set>
                                    <p:anim calcmode="lin" valueType="num">
                                      <p:cBhvr additive="base">
                                        <p:cTn id="17" dur="2000" fill="hold"/>
                                        <p:tgtEl>
                                          <p:spTgt spid="30736"/>
                                        </p:tgtEl>
                                        <p:attrNameLst>
                                          <p:attrName>ppt_x</p:attrName>
                                        </p:attrNameLst>
                                      </p:cBhvr>
                                      <p:tavLst>
                                        <p:tav tm="0">
                                          <p:val>
                                            <p:strVal val="0-#ppt_w/2"/>
                                          </p:val>
                                        </p:tav>
                                        <p:tav tm="100000">
                                          <p:val>
                                            <p:strVal val="#ppt_x"/>
                                          </p:val>
                                        </p:tav>
                                      </p:tavLst>
                                    </p:anim>
                                    <p:anim calcmode="lin" valueType="num">
                                      <p:cBhvr additive="base">
                                        <p:cTn id="18" dur="2000" fill="hold"/>
                                        <p:tgtEl>
                                          <p:spTgt spid="307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0723"/>
                                        </p:tgtEl>
                                        <p:attrNameLst>
                                          <p:attrName>style.visibility</p:attrName>
                                        </p:attrNameLst>
                                      </p:cBhvr>
                                      <p:to>
                                        <p:strVal val="visible"/>
                                      </p:to>
                                    </p:set>
                                    <p:anim calcmode="lin" valueType="num">
                                      <p:cBhvr additive="base">
                                        <p:cTn id="27" dur="2000" fill="hold"/>
                                        <p:tgtEl>
                                          <p:spTgt spid="30723"/>
                                        </p:tgtEl>
                                        <p:attrNameLst>
                                          <p:attrName>ppt_x</p:attrName>
                                        </p:attrNameLst>
                                      </p:cBhvr>
                                      <p:tavLst>
                                        <p:tav tm="0">
                                          <p:val>
                                            <p:strVal val="0-#ppt_w/2"/>
                                          </p:val>
                                        </p:tav>
                                        <p:tav tm="100000">
                                          <p:val>
                                            <p:strVal val="#ppt_x"/>
                                          </p:val>
                                        </p:tav>
                                      </p:tavLst>
                                    </p:anim>
                                    <p:anim calcmode="lin" valueType="num">
                                      <p:cBhvr additive="base">
                                        <p:cTn id="28" dur="20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3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4"/>
                                        </p:tgtEl>
                                        <p:attrNameLst>
                                          <p:attrName>style.visibility</p:attrName>
                                        </p:attrNameLst>
                                      </p:cBhvr>
                                      <p:to>
                                        <p:strVal val="visible"/>
                                      </p:to>
                                    </p:set>
                                    <p:anim calcmode="lin" valueType="num">
                                      <p:cBhvr additive="base">
                                        <p:cTn id="37" dur="2000" fill="hold"/>
                                        <p:tgtEl>
                                          <p:spTgt spid="30724"/>
                                        </p:tgtEl>
                                        <p:attrNameLst>
                                          <p:attrName>ppt_x</p:attrName>
                                        </p:attrNameLst>
                                      </p:cBhvr>
                                      <p:tavLst>
                                        <p:tav tm="0">
                                          <p:val>
                                            <p:strVal val="0-#ppt_w/2"/>
                                          </p:val>
                                        </p:tav>
                                        <p:tav tm="100000">
                                          <p:val>
                                            <p:strVal val="#ppt_x"/>
                                          </p:val>
                                        </p:tav>
                                      </p:tavLst>
                                    </p:anim>
                                    <p:anim calcmode="lin" valueType="num">
                                      <p:cBhvr additive="base">
                                        <p:cTn id="38" dur="20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0728"/>
                                        </p:tgtEl>
                                        <p:attrNameLst>
                                          <p:attrName>style.visibility</p:attrName>
                                        </p:attrNameLst>
                                      </p:cBhvr>
                                      <p:to>
                                        <p:strVal val="visible"/>
                                      </p:to>
                                    </p:set>
                                    <p:anim calcmode="lin" valueType="num">
                                      <p:cBhvr additive="base">
                                        <p:cTn id="47" dur="2000" fill="hold"/>
                                        <p:tgtEl>
                                          <p:spTgt spid="30728"/>
                                        </p:tgtEl>
                                        <p:attrNameLst>
                                          <p:attrName>ppt_x</p:attrName>
                                        </p:attrNameLst>
                                      </p:cBhvr>
                                      <p:tavLst>
                                        <p:tav tm="0">
                                          <p:val>
                                            <p:strVal val="0-#ppt_w/2"/>
                                          </p:val>
                                        </p:tav>
                                        <p:tav tm="100000">
                                          <p:val>
                                            <p:strVal val="#ppt_x"/>
                                          </p:val>
                                        </p:tav>
                                      </p:tavLst>
                                    </p:anim>
                                    <p:anim calcmode="lin" valueType="num">
                                      <p:cBhvr additive="base">
                                        <p:cTn id="48" dur="20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73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729"/>
                                        </p:tgtEl>
                                        <p:attrNameLst>
                                          <p:attrName>style.visibility</p:attrName>
                                        </p:attrNameLst>
                                      </p:cBhvr>
                                      <p:to>
                                        <p:strVal val="visible"/>
                                      </p:to>
                                    </p:set>
                                    <p:anim calcmode="lin" valueType="num">
                                      <p:cBhvr additive="base">
                                        <p:cTn id="57" dur="2000" fill="hold"/>
                                        <p:tgtEl>
                                          <p:spTgt spid="30729"/>
                                        </p:tgtEl>
                                        <p:attrNameLst>
                                          <p:attrName>ppt_x</p:attrName>
                                        </p:attrNameLst>
                                      </p:cBhvr>
                                      <p:tavLst>
                                        <p:tav tm="0">
                                          <p:val>
                                            <p:strVal val="0-#ppt_w/2"/>
                                          </p:val>
                                        </p:tav>
                                        <p:tav tm="100000">
                                          <p:val>
                                            <p:strVal val="#ppt_x"/>
                                          </p:val>
                                        </p:tav>
                                      </p:tavLst>
                                    </p:anim>
                                    <p:anim calcmode="lin" valueType="num">
                                      <p:cBhvr additive="base">
                                        <p:cTn id="58" dur="20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8" grpId="0"/>
      <p:bldP spid="30729" grpId="0"/>
      <p:bldP spid="30730" grpId="0" animBg="1"/>
      <p:bldP spid="30731" grpId="0" animBg="1"/>
      <p:bldP spid="30732" grpId="0" animBg="1"/>
      <p:bldP spid="30733" grpId="0" animBg="1"/>
      <p:bldP spid="30736" grpId="0"/>
      <p:bldP spid="30737" grpId="0"/>
      <p:bldP spid="30739" grpId="0" animBg="1"/>
      <p:bldP spid="307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CFEAAA-3AD3-4EE1-9212-BA0F9443A7D3}" type="slidenum">
              <a:rPr lang="en-US" altLang="en-US" sz="1400" smtClean="0"/>
              <a:pPr eaLnBrk="1" hangingPunct="1">
                <a:spcBef>
                  <a:spcPct val="0"/>
                </a:spcBef>
                <a:buFontTx/>
                <a:buNone/>
              </a:pPr>
              <a:t>21</a:t>
            </a:fld>
            <a:endParaRPr lang="en-US" altLang="en-US" sz="1400" smtClean="0"/>
          </a:p>
        </p:txBody>
      </p:sp>
      <p:grpSp>
        <p:nvGrpSpPr>
          <p:cNvPr id="33807" name="Group 15"/>
          <p:cNvGrpSpPr>
            <a:grpSpLocks/>
          </p:cNvGrpSpPr>
          <p:nvPr/>
        </p:nvGrpSpPr>
        <p:grpSpPr bwMode="auto">
          <a:xfrm>
            <a:off x="2268538" y="333375"/>
            <a:ext cx="5326062" cy="1446213"/>
            <a:chOff x="1429" y="210"/>
            <a:chExt cx="3355" cy="911"/>
          </a:xfrm>
        </p:grpSpPr>
        <p:sp>
          <p:nvSpPr>
            <p:cNvPr id="30726" name="Text Box 4"/>
            <p:cNvSpPr txBox="1">
              <a:spLocks noChangeArrowheads="1"/>
            </p:cNvSpPr>
            <p:nvPr/>
          </p:nvSpPr>
          <p:spPr bwMode="auto">
            <a:xfrm>
              <a:off x="2562" y="381"/>
              <a:ext cx="2222" cy="600"/>
            </a:xfrm>
            <a:prstGeom prst="rect">
              <a:avLst/>
            </a:prstGeom>
            <a:noFill/>
            <a:ln w="38100">
              <a:solidFill>
                <a:srgbClr val="66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i="1">
                  <a:solidFill>
                    <a:srgbClr val="FF3300"/>
                  </a:solidFill>
                  <a:latin typeface="Comic Sans MS" pitchFamily="66" charset="0"/>
                </a:rPr>
                <a:t>Pruebita</a:t>
              </a:r>
            </a:p>
          </p:txBody>
        </p:sp>
        <p:pic>
          <p:nvPicPr>
            <p:cNvPr id="30727" name="Picture 6" descr="j030336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29" y="210"/>
              <a:ext cx="953"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9" name="Text Box 7"/>
          <p:cNvSpPr txBox="1">
            <a:spLocks noChangeArrowheads="1"/>
          </p:cNvSpPr>
          <p:nvPr/>
        </p:nvSpPr>
        <p:spPr bwMode="auto">
          <a:xfrm>
            <a:off x="323850" y="1916113"/>
            <a:ext cx="8496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solidFill>
                  <a:schemeClr val="accent2"/>
                </a:solidFill>
                <a:latin typeface="Comic Sans MS" pitchFamily="66" charset="0"/>
              </a:rPr>
              <a:t>¿Listos?  Vamos a empezar…</a:t>
            </a:r>
          </a:p>
        </p:txBody>
      </p:sp>
      <p:sp>
        <p:nvSpPr>
          <p:cNvPr id="33800" name="Text Box 8"/>
          <p:cNvSpPr txBox="1">
            <a:spLocks noChangeArrowheads="1"/>
          </p:cNvSpPr>
          <p:nvPr/>
        </p:nvSpPr>
        <p:spPr bwMode="auto">
          <a:xfrm>
            <a:off x="468313" y="2924175"/>
            <a:ext cx="84963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1. Mi clase de historia _____ difícil.</a:t>
            </a:r>
          </a:p>
          <a:p>
            <a:pPr eaLnBrk="1" hangingPunct="1">
              <a:spcBef>
                <a:spcPct val="50000"/>
              </a:spcBef>
              <a:buFontTx/>
              <a:buNone/>
            </a:pPr>
            <a:r>
              <a:rPr lang="en-US" altLang="en-US" sz="3600">
                <a:latin typeface="Comic Sans MS" pitchFamily="66" charset="0"/>
              </a:rPr>
              <a:t>2. El chocolate* _____ delicioso, pero no _____ muy caliente.</a:t>
            </a:r>
          </a:p>
          <a:p>
            <a:pPr eaLnBrk="1" hangingPunct="1">
              <a:spcBef>
                <a:spcPct val="50000"/>
              </a:spcBef>
              <a:buFontTx/>
              <a:buNone/>
            </a:pPr>
            <a:r>
              <a:rPr lang="en-US" altLang="en-US" sz="3600">
                <a:latin typeface="Comic Sans MS" pitchFamily="66" charset="0"/>
              </a:rPr>
              <a:t>3. El perro _____ cerca de la ventana.</a:t>
            </a:r>
          </a:p>
          <a:p>
            <a:pPr eaLnBrk="1" hangingPunct="1">
              <a:spcBef>
                <a:spcPct val="50000"/>
              </a:spcBef>
              <a:buFontTx/>
              <a:buNone/>
            </a:pPr>
            <a:r>
              <a:rPr lang="en-US" altLang="en-US" sz="3600">
                <a:latin typeface="Comic Sans MS" pitchFamily="66" charset="0"/>
              </a:rPr>
              <a:t>4.  _____ las ocho y media.</a:t>
            </a:r>
          </a:p>
        </p:txBody>
      </p:sp>
    </p:spTree>
    <p:extLst>
      <p:ext uri="{BB962C8B-B14F-4D97-AF65-F5344CB8AC3E}">
        <p14:creationId xmlns:p14="http://schemas.microsoft.com/office/powerpoint/2010/main" val="428692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3799"/>
                                        </p:tgtEl>
                                        <p:attrNameLst>
                                          <p:attrName>style.visibility</p:attrName>
                                        </p:attrNameLst>
                                      </p:cBhvr>
                                      <p:to>
                                        <p:strVal val="visible"/>
                                      </p:to>
                                    </p:set>
                                    <p:anim calcmode="lin" valueType="num">
                                      <p:cBhvr additive="base">
                                        <p:cTn id="11" dur="2000" fill="hold"/>
                                        <p:tgtEl>
                                          <p:spTgt spid="33799"/>
                                        </p:tgtEl>
                                        <p:attrNameLst>
                                          <p:attrName>ppt_x</p:attrName>
                                        </p:attrNameLst>
                                      </p:cBhvr>
                                      <p:tavLst>
                                        <p:tav tm="0">
                                          <p:val>
                                            <p:strVal val="0-#ppt_w/2"/>
                                          </p:val>
                                        </p:tav>
                                        <p:tav tm="100000">
                                          <p:val>
                                            <p:strVal val="#ppt_x"/>
                                          </p:val>
                                        </p:tav>
                                      </p:tavLst>
                                    </p:anim>
                                    <p:anim calcmode="lin" valueType="num">
                                      <p:cBhvr additive="base">
                                        <p:cTn id="12" dur="20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DE148B6-DA36-4E53-A2A7-AF656F4F0C8A}" type="slidenum">
              <a:rPr lang="en-US" altLang="en-US" sz="1400" smtClean="0"/>
              <a:pPr eaLnBrk="1" hangingPunct="1">
                <a:spcBef>
                  <a:spcPct val="0"/>
                </a:spcBef>
                <a:buFontTx/>
                <a:buNone/>
              </a:pPr>
              <a:t>22</a:t>
            </a:fld>
            <a:endParaRPr lang="en-US" altLang="en-US" sz="1400" smtClean="0"/>
          </a:p>
        </p:txBody>
      </p:sp>
      <p:sp>
        <p:nvSpPr>
          <p:cNvPr id="34820" name="Text Box 4"/>
          <p:cNvSpPr txBox="1">
            <a:spLocks noChangeArrowheads="1"/>
          </p:cNvSpPr>
          <p:nvPr/>
        </p:nvSpPr>
        <p:spPr bwMode="auto">
          <a:xfrm>
            <a:off x="323850" y="333375"/>
            <a:ext cx="84963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5. El lápiz _____ de mi hermana.</a:t>
            </a:r>
          </a:p>
          <a:p>
            <a:pPr eaLnBrk="1" hangingPunct="1">
              <a:spcBef>
                <a:spcPct val="50000"/>
              </a:spcBef>
              <a:buFontTx/>
              <a:buNone/>
            </a:pPr>
            <a:r>
              <a:rPr lang="en-US" altLang="en-US" sz="3600">
                <a:latin typeface="Comic Sans MS" pitchFamily="66" charset="0"/>
              </a:rPr>
              <a:t>6. El libro_____ muy bueno.</a:t>
            </a:r>
          </a:p>
          <a:p>
            <a:pPr eaLnBrk="1" hangingPunct="1">
              <a:spcBef>
                <a:spcPct val="50000"/>
              </a:spcBef>
              <a:buFontTx/>
              <a:buNone/>
            </a:pPr>
            <a:r>
              <a:rPr lang="en-US" altLang="en-US" sz="3600">
                <a:latin typeface="Comic Sans MS" pitchFamily="66" charset="0"/>
              </a:rPr>
              <a:t>7. Mis tíos _____ peruanos.</a:t>
            </a:r>
          </a:p>
          <a:p>
            <a:pPr eaLnBrk="1" hangingPunct="1">
              <a:spcBef>
                <a:spcPct val="50000"/>
              </a:spcBef>
              <a:buFontTx/>
              <a:buNone/>
            </a:pPr>
            <a:r>
              <a:rPr lang="en-US" altLang="en-US" sz="3600">
                <a:latin typeface="Comic Sans MS" pitchFamily="66" charset="0"/>
              </a:rPr>
              <a:t>8. José _____ enfermo hoy.</a:t>
            </a:r>
          </a:p>
          <a:p>
            <a:pPr eaLnBrk="1" hangingPunct="1">
              <a:spcBef>
                <a:spcPct val="50000"/>
              </a:spcBef>
              <a:buFontTx/>
              <a:buNone/>
            </a:pPr>
            <a:r>
              <a:rPr lang="en-US" altLang="en-US" sz="3600">
                <a:latin typeface="Comic Sans MS" pitchFamily="66" charset="0"/>
              </a:rPr>
              <a:t>9. Nosotros _______ en México.</a:t>
            </a:r>
          </a:p>
          <a:p>
            <a:pPr eaLnBrk="1" hangingPunct="1">
              <a:spcBef>
                <a:spcPct val="50000"/>
              </a:spcBef>
              <a:buFontTx/>
              <a:buNone/>
            </a:pPr>
            <a:r>
              <a:rPr lang="en-US" altLang="en-US" sz="3600">
                <a:latin typeface="Comic Sans MS" pitchFamily="66" charset="0"/>
              </a:rPr>
              <a:t>10. Ana _____ mi mejor amiga.</a:t>
            </a:r>
          </a:p>
        </p:txBody>
      </p:sp>
      <p:grpSp>
        <p:nvGrpSpPr>
          <p:cNvPr id="34829" name="Group 13"/>
          <p:cNvGrpSpPr>
            <a:grpSpLocks/>
          </p:cNvGrpSpPr>
          <p:nvPr/>
        </p:nvGrpSpPr>
        <p:grpSpPr bwMode="auto">
          <a:xfrm>
            <a:off x="468313" y="5013325"/>
            <a:ext cx="8423275" cy="1430338"/>
            <a:chOff x="295" y="3158"/>
            <a:chExt cx="5306" cy="901"/>
          </a:xfrm>
        </p:grpSpPr>
        <p:sp>
          <p:nvSpPr>
            <p:cNvPr id="31749" name="Text Box 5"/>
            <p:cNvSpPr txBox="1">
              <a:spLocks noChangeArrowheads="1"/>
            </p:cNvSpPr>
            <p:nvPr/>
          </p:nvSpPr>
          <p:spPr bwMode="auto">
            <a:xfrm>
              <a:off x="295" y="3566"/>
              <a:ext cx="503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a:solidFill>
                    <a:schemeClr val="accent2"/>
                  </a:solidFill>
                  <a:latin typeface="Lucida Calligraphy" pitchFamily="66" charset="0"/>
                </a:rPr>
                <a:t>Ahora vamos a corregirla…</a:t>
              </a:r>
            </a:p>
          </p:txBody>
        </p:sp>
        <p:pic>
          <p:nvPicPr>
            <p:cNvPr id="31750" name="Picture 6" descr="j028892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9" y="3158"/>
              <a:ext cx="952"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076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0" presetClass="entr" presetSubtype="0" fill="hold" nodeType="clickEffect">
                                  <p:stCondLst>
                                    <p:cond delay="0"/>
                                  </p:stCondLst>
                                  <p:childTnLst>
                                    <p:set>
                                      <p:cBhvr>
                                        <p:cTn id="10" dur="1" fill="hold">
                                          <p:stCondLst>
                                            <p:cond delay="0"/>
                                          </p:stCondLst>
                                        </p:cTn>
                                        <p:tgtEl>
                                          <p:spTgt spid="34829"/>
                                        </p:tgtEl>
                                        <p:attrNameLst>
                                          <p:attrName>style.visibility</p:attrName>
                                        </p:attrNameLst>
                                      </p:cBhvr>
                                      <p:to>
                                        <p:strVal val="visible"/>
                                      </p:to>
                                    </p:set>
                                    <p:animEffect transition="in" filter="fade">
                                      <p:cBhvr>
                                        <p:cTn id="11" dur="800" decel="100000"/>
                                        <p:tgtEl>
                                          <p:spTgt spid="34829"/>
                                        </p:tgtEl>
                                      </p:cBhvr>
                                    </p:animEffect>
                                    <p:anim calcmode="lin" valueType="num">
                                      <p:cBhvr>
                                        <p:cTn id="12" dur="800" decel="100000" fill="hold"/>
                                        <p:tgtEl>
                                          <p:spTgt spid="34829"/>
                                        </p:tgtEl>
                                        <p:attrNameLst>
                                          <p:attrName>style.rotation</p:attrName>
                                        </p:attrNameLst>
                                      </p:cBhvr>
                                      <p:tavLst>
                                        <p:tav tm="0">
                                          <p:val>
                                            <p:fltVal val="-90"/>
                                          </p:val>
                                        </p:tav>
                                        <p:tav tm="100000">
                                          <p:val>
                                            <p:fltVal val="0"/>
                                          </p:val>
                                        </p:tav>
                                      </p:tavLst>
                                    </p:anim>
                                    <p:anim calcmode="lin" valueType="num">
                                      <p:cBhvr>
                                        <p:cTn id="13" dur="800" decel="100000" fill="hold"/>
                                        <p:tgtEl>
                                          <p:spTgt spid="34829"/>
                                        </p:tgtEl>
                                        <p:attrNameLst>
                                          <p:attrName>ppt_x</p:attrName>
                                        </p:attrNameLst>
                                      </p:cBhvr>
                                      <p:tavLst>
                                        <p:tav tm="0">
                                          <p:val>
                                            <p:strVal val="#ppt_x+0.4"/>
                                          </p:val>
                                        </p:tav>
                                        <p:tav tm="100000">
                                          <p:val>
                                            <p:strVal val="#ppt_x-0.05"/>
                                          </p:val>
                                        </p:tav>
                                      </p:tavLst>
                                    </p:anim>
                                    <p:anim calcmode="lin" valueType="num">
                                      <p:cBhvr>
                                        <p:cTn id="14" dur="800" decel="100000" fill="hold"/>
                                        <p:tgtEl>
                                          <p:spTgt spid="3482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482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48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D09732-B0EF-4ED1-AE04-4F6250681532}" type="slidenum">
              <a:rPr lang="en-US" altLang="en-US" sz="1400" smtClean="0"/>
              <a:pPr eaLnBrk="1" hangingPunct="1">
                <a:spcBef>
                  <a:spcPct val="0"/>
                </a:spcBef>
                <a:buFontTx/>
                <a:buNone/>
              </a:pPr>
              <a:t>23</a:t>
            </a:fld>
            <a:endParaRPr lang="en-US" altLang="en-US" sz="1400" smtClean="0"/>
          </a:p>
        </p:txBody>
      </p:sp>
      <p:sp>
        <p:nvSpPr>
          <p:cNvPr id="35846" name="Text Box 6"/>
          <p:cNvSpPr txBox="1">
            <a:spLocks noChangeArrowheads="1"/>
          </p:cNvSpPr>
          <p:nvPr/>
        </p:nvSpPr>
        <p:spPr bwMode="auto">
          <a:xfrm>
            <a:off x="468313" y="2924175"/>
            <a:ext cx="84963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1. Mi clase de historia _____ difícil.</a:t>
            </a:r>
          </a:p>
          <a:p>
            <a:pPr eaLnBrk="1" hangingPunct="1">
              <a:spcBef>
                <a:spcPct val="50000"/>
              </a:spcBef>
              <a:buFontTx/>
              <a:buNone/>
            </a:pPr>
            <a:r>
              <a:rPr lang="en-US" altLang="en-US" sz="3600">
                <a:latin typeface="Comic Sans MS" pitchFamily="66" charset="0"/>
              </a:rPr>
              <a:t>2. El chocolate _____ delicioso, pero no _____ muy caliente.</a:t>
            </a:r>
          </a:p>
          <a:p>
            <a:pPr eaLnBrk="1" hangingPunct="1">
              <a:spcBef>
                <a:spcPct val="50000"/>
              </a:spcBef>
              <a:buFontTx/>
              <a:buNone/>
            </a:pPr>
            <a:r>
              <a:rPr lang="en-US" altLang="en-US" sz="3600">
                <a:latin typeface="Comic Sans MS" pitchFamily="66" charset="0"/>
              </a:rPr>
              <a:t>3. El perro _____ cerca de la ventana.</a:t>
            </a:r>
          </a:p>
          <a:p>
            <a:pPr eaLnBrk="1" hangingPunct="1">
              <a:spcBef>
                <a:spcPct val="50000"/>
              </a:spcBef>
              <a:buFontTx/>
              <a:buNone/>
            </a:pPr>
            <a:r>
              <a:rPr lang="en-US" altLang="en-US" sz="3600">
                <a:latin typeface="Comic Sans MS" pitchFamily="66" charset="0"/>
              </a:rPr>
              <a:t>4.  _____ las ocho y media.</a:t>
            </a:r>
          </a:p>
        </p:txBody>
      </p:sp>
      <p:grpSp>
        <p:nvGrpSpPr>
          <p:cNvPr id="35853" name="Group 13"/>
          <p:cNvGrpSpPr>
            <a:grpSpLocks/>
          </p:cNvGrpSpPr>
          <p:nvPr/>
        </p:nvGrpSpPr>
        <p:grpSpPr bwMode="auto">
          <a:xfrm>
            <a:off x="395288" y="549275"/>
            <a:ext cx="8496300" cy="1890713"/>
            <a:chOff x="249" y="346"/>
            <a:chExt cx="5352" cy="1191"/>
          </a:xfrm>
        </p:grpSpPr>
        <p:sp>
          <p:nvSpPr>
            <p:cNvPr id="32778" name="Text Box 5"/>
            <p:cNvSpPr txBox="1">
              <a:spLocks noChangeArrowheads="1"/>
            </p:cNvSpPr>
            <p:nvPr/>
          </p:nvSpPr>
          <p:spPr bwMode="auto">
            <a:xfrm>
              <a:off x="249" y="346"/>
              <a:ext cx="535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solidFill>
                    <a:schemeClr val="accent2"/>
                  </a:solidFill>
                  <a:latin typeface="Comic Sans MS" pitchFamily="66" charset="0"/>
                </a:rPr>
                <a:t>Ahora, corrige tu papel…</a:t>
              </a:r>
            </a:p>
          </p:txBody>
        </p:sp>
        <p:pic>
          <p:nvPicPr>
            <p:cNvPr id="32779" name="Picture 7" descr="AG0029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33" y="391"/>
              <a:ext cx="1044" cy="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8" name="Text Box 8"/>
          <p:cNvSpPr txBox="1">
            <a:spLocks noChangeArrowheads="1"/>
          </p:cNvSpPr>
          <p:nvPr/>
        </p:nvSpPr>
        <p:spPr bwMode="auto">
          <a:xfrm>
            <a:off x="5653088" y="2932113"/>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a:t>
            </a:r>
          </a:p>
        </p:txBody>
      </p:sp>
      <p:sp>
        <p:nvSpPr>
          <p:cNvPr id="35849" name="Text Box 9"/>
          <p:cNvSpPr txBox="1">
            <a:spLocks noChangeArrowheads="1"/>
          </p:cNvSpPr>
          <p:nvPr/>
        </p:nvSpPr>
        <p:spPr bwMode="auto">
          <a:xfrm>
            <a:off x="4140200" y="3716338"/>
            <a:ext cx="719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a:t>
            </a:r>
          </a:p>
        </p:txBody>
      </p:sp>
      <p:sp>
        <p:nvSpPr>
          <p:cNvPr id="35850" name="Text Box 10"/>
          <p:cNvSpPr txBox="1">
            <a:spLocks noChangeArrowheads="1"/>
          </p:cNvSpPr>
          <p:nvPr/>
        </p:nvSpPr>
        <p:spPr bwMode="auto">
          <a:xfrm>
            <a:off x="1258888" y="4300538"/>
            <a:ext cx="1296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está</a:t>
            </a:r>
          </a:p>
        </p:txBody>
      </p:sp>
      <p:sp>
        <p:nvSpPr>
          <p:cNvPr id="35851" name="Text Box 11"/>
          <p:cNvSpPr txBox="1">
            <a:spLocks noChangeArrowheads="1"/>
          </p:cNvSpPr>
          <p:nvPr/>
        </p:nvSpPr>
        <p:spPr bwMode="auto">
          <a:xfrm>
            <a:off x="3130550" y="5092700"/>
            <a:ext cx="1296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está</a:t>
            </a:r>
          </a:p>
        </p:txBody>
      </p:sp>
      <p:sp>
        <p:nvSpPr>
          <p:cNvPr id="35852" name="Text Box 12"/>
          <p:cNvSpPr txBox="1">
            <a:spLocks noChangeArrowheads="1"/>
          </p:cNvSpPr>
          <p:nvPr/>
        </p:nvSpPr>
        <p:spPr bwMode="auto">
          <a:xfrm>
            <a:off x="1331913" y="5956300"/>
            <a:ext cx="1296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Son</a:t>
            </a:r>
          </a:p>
        </p:txBody>
      </p:sp>
    </p:spTree>
    <p:extLst>
      <p:ext uri="{BB962C8B-B14F-4D97-AF65-F5344CB8AC3E}">
        <p14:creationId xmlns:p14="http://schemas.microsoft.com/office/powerpoint/2010/main" val="21140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5848"/>
                                        </p:tgtEl>
                                        <p:attrNameLst>
                                          <p:attrName>style.visibility</p:attrName>
                                        </p:attrNameLst>
                                      </p:cBhvr>
                                      <p:to>
                                        <p:strVal val="visible"/>
                                      </p:to>
                                    </p:set>
                                    <p:anim calcmode="lin" valueType="num">
                                      <p:cBhvr>
                                        <p:cTn id="15" dur="2000" fill="hold"/>
                                        <p:tgtEl>
                                          <p:spTgt spid="35848"/>
                                        </p:tgtEl>
                                        <p:attrNameLst>
                                          <p:attrName>ppt_x</p:attrName>
                                        </p:attrNameLst>
                                      </p:cBhvr>
                                      <p:tavLst>
                                        <p:tav tm="0">
                                          <p:val>
                                            <p:strVal val="#ppt_x-.2"/>
                                          </p:val>
                                        </p:tav>
                                        <p:tav tm="100000">
                                          <p:val>
                                            <p:strVal val="#ppt_x"/>
                                          </p:val>
                                        </p:tav>
                                      </p:tavLst>
                                    </p:anim>
                                    <p:anim calcmode="lin" valueType="num">
                                      <p:cBhvr>
                                        <p:cTn id="16" dur="2000" fill="hold"/>
                                        <p:tgtEl>
                                          <p:spTgt spid="35848"/>
                                        </p:tgtEl>
                                        <p:attrNameLst>
                                          <p:attrName>ppt_y</p:attrName>
                                        </p:attrNameLst>
                                      </p:cBhvr>
                                      <p:tavLst>
                                        <p:tav tm="0">
                                          <p:val>
                                            <p:strVal val="#ppt_y"/>
                                          </p:val>
                                        </p:tav>
                                        <p:tav tm="100000">
                                          <p:val>
                                            <p:strVal val="#ppt_y"/>
                                          </p:val>
                                        </p:tav>
                                      </p:tavLst>
                                    </p:anim>
                                    <p:animEffect transition="in" filter="wipe(right)" prLst="gradientSize: 0.1">
                                      <p:cBhvr>
                                        <p:cTn id="17" dur="2000"/>
                                        <p:tgtEl>
                                          <p:spTgt spid="358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5849"/>
                                        </p:tgtEl>
                                        <p:attrNameLst>
                                          <p:attrName>style.visibility</p:attrName>
                                        </p:attrNameLst>
                                      </p:cBhvr>
                                      <p:to>
                                        <p:strVal val="visible"/>
                                      </p:to>
                                    </p:set>
                                    <p:anim calcmode="lin" valueType="num">
                                      <p:cBhvr>
                                        <p:cTn id="22" dur="2000" fill="hold"/>
                                        <p:tgtEl>
                                          <p:spTgt spid="35849"/>
                                        </p:tgtEl>
                                        <p:attrNameLst>
                                          <p:attrName>ppt_x</p:attrName>
                                        </p:attrNameLst>
                                      </p:cBhvr>
                                      <p:tavLst>
                                        <p:tav tm="0">
                                          <p:val>
                                            <p:strVal val="#ppt_x-.2"/>
                                          </p:val>
                                        </p:tav>
                                        <p:tav tm="100000">
                                          <p:val>
                                            <p:strVal val="#ppt_x"/>
                                          </p:val>
                                        </p:tav>
                                      </p:tavLst>
                                    </p:anim>
                                    <p:anim calcmode="lin" valueType="num">
                                      <p:cBhvr>
                                        <p:cTn id="23" dur="2000" fill="hold"/>
                                        <p:tgtEl>
                                          <p:spTgt spid="35849"/>
                                        </p:tgtEl>
                                        <p:attrNameLst>
                                          <p:attrName>ppt_y</p:attrName>
                                        </p:attrNameLst>
                                      </p:cBhvr>
                                      <p:tavLst>
                                        <p:tav tm="0">
                                          <p:val>
                                            <p:strVal val="#ppt_y"/>
                                          </p:val>
                                        </p:tav>
                                        <p:tav tm="100000">
                                          <p:val>
                                            <p:strVal val="#ppt_y"/>
                                          </p:val>
                                        </p:tav>
                                      </p:tavLst>
                                    </p:anim>
                                    <p:animEffect transition="in" filter="wipe(right)" prLst="gradientSize: 0.1">
                                      <p:cBhvr>
                                        <p:cTn id="24" dur="2000"/>
                                        <p:tgtEl>
                                          <p:spTgt spid="358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5850"/>
                                        </p:tgtEl>
                                        <p:attrNameLst>
                                          <p:attrName>style.visibility</p:attrName>
                                        </p:attrNameLst>
                                      </p:cBhvr>
                                      <p:to>
                                        <p:strVal val="visible"/>
                                      </p:to>
                                    </p:set>
                                    <p:anim calcmode="lin" valueType="num">
                                      <p:cBhvr>
                                        <p:cTn id="29" dur="2000" fill="hold"/>
                                        <p:tgtEl>
                                          <p:spTgt spid="35850"/>
                                        </p:tgtEl>
                                        <p:attrNameLst>
                                          <p:attrName>ppt_x</p:attrName>
                                        </p:attrNameLst>
                                      </p:cBhvr>
                                      <p:tavLst>
                                        <p:tav tm="0">
                                          <p:val>
                                            <p:strVal val="#ppt_x-.2"/>
                                          </p:val>
                                        </p:tav>
                                        <p:tav tm="100000">
                                          <p:val>
                                            <p:strVal val="#ppt_x"/>
                                          </p:val>
                                        </p:tav>
                                      </p:tavLst>
                                    </p:anim>
                                    <p:anim calcmode="lin" valueType="num">
                                      <p:cBhvr>
                                        <p:cTn id="30" dur="2000" fill="hold"/>
                                        <p:tgtEl>
                                          <p:spTgt spid="35850"/>
                                        </p:tgtEl>
                                        <p:attrNameLst>
                                          <p:attrName>ppt_y</p:attrName>
                                        </p:attrNameLst>
                                      </p:cBhvr>
                                      <p:tavLst>
                                        <p:tav tm="0">
                                          <p:val>
                                            <p:strVal val="#ppt_y"/>
                                          </p:val>
                                        </p:tav>
                                        <p:tav tm="100000">
                                          <p:val>
                                            <p:strVal val="#ppt_y"/>
                                          </p:val>
                                        </p:tav>
                                      </p:tavLst>
                                    </p:anim>
                                    <p:animEffect transition="in" filter="wipe(right)" prLst="gradientSize: 0.1">
                                      <p:cBhvr>
                                        <p:cTn id="31" dur="2000"/>
                                        <p:tgtEl>
                                          <p:spTgt spid="358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35851"/>
                                        </p:tgtEl>
                                        <p:attrNameLst>
                                          <p:attrName>style.visibility</p:attrName>
                                        </p:attrNameLst>
                                      </p:cBhvr>
                                      <p:to>
                                        <p:strVal val="visible"/>
                                      </p:to>
                                    </p:set>
                                    <p:anim calcmode="lin" valueType="num">
                                      <p:cBhvr>
                                        <p:cTn id="36" dur="2000" fill="hold"/>
                                        <p:tgtEl>
                                          <p:spTgt spid="35851"/>
                                        </p:tgtEl>
                                        <p:attrNameLst>
                                          <p:attrName>ppt_x</p:attrName>
                                        </p:attrNameLst>
                                      </p:cBhvr>
                                      <p:tavLst>
                                        <p:tav tm="0">
                                          <p:val>
                                            <p:strVal val="#ppt_x-.2"/>
                                          </p:val>
                                        </p:tav>
                                        <p:tav tm="100000">
                                          <p:val>
                                            <p:strVal val="#ppt_x"/>
                                          </p:val>
                                        </p:tav>
                                      </p:tavLst>
                                    </p:anim>
                                    <p:anim calcmode="lin" valueType="num">
                                      <p:cBhvr>
                                        <p:cTn id="37" dur="2000" fill="hold"/>
                                        <p:tgtEl>
                                          <p:spTgt spid="35851"/>
                                        </p:tgtEl>
                                        <p:attrNameLst>
                                          <p:attrName>ppt_y</p:attrName>
                                        </p:attrNameLst>
                                      </p:cBhvr>
                                      <p:tavLst>
                                        <p:tav tm="0">
                                          <p:val>
                                            <p:strVal val="#ppt_y"/>
                                          </p:val>
                                        </p:tav>
                                        <p:tav tm="100000">
                                          <p:val>
                                            <p:strVal val="#ppt_y"/>
                                          </p:val>
                                        </p:tav>
                                      </p:tavLst>
                                    </p:anim>
                                    <p:animEffect transition="in" filter="wipe(right)" prLst="gradientSize: 0.1">
                                      <p:cBhvr>
                                        <p:cTn id="38" dur="2000"/>
                                        <p:tgtEl>
                                          <p:spTgt spid="358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5852"/>
                                        </p:tgtEl>
                                        <p:attrNameLst>
                                          <p:attrName>style.visibility</p:attrName>
                                        </p:attrNameLst>
                                      </p:cBhvr>
                                      <p:to>
                                        <p:strVal val="visible"/>
                                      </p:to>
                                    </p:set>
                                    <p:anim calcmode="lin" valueType="num">
                                      <p:cBhvr>
                                        <p:cTn id="43" dur="2000" fill="hold"/>
                                        <p:tgtEl>
                                          <p:spTgt spid="35852"/>
                                        </p:tgtEl>
                                        <p:attrNameLst>
                                          <p:attrName>ppt_x</p:attrName>
                                        </p:attrNameLst>
                                      </p:cBhvr>
                                      <p:tavLst>
                                        <p:tav tm="0">
                                          <p:val>
                                            <p:strVal val="#ppt_x-.2"/>
                                          </p:val>
                                        </p:tav>
                                        <p:tav tm="100000">
                                          <p:val>
                                            <p:strVal val="#ppt_x"/>
                                          </p:val>
                                        </p:tav>
                                      </p:tavLst>
                                    </p:anim>
                                    <p:anim calcmode="lin" valueType="num">
                                      <p:cBhvr>
                                        <p:cTn id="44" dur="2000" fill="hold"/>
                                        <p:tgtEl>
                                          <p:spTgt spid="35852"/>
                                        </p:tgtEl>
                                        <p:attrNameLst>
                                          <p:attrName>ppt_y</p:attrName>
                                        </p:attrNameLst>
                                      </p:cBhvr>
                                      <p:tavLst>
                                        <p:tav tm="0">
                                          <p:val>
                                            <p:strVal val="#ppt_y"/>
                                          </p:val>
                                        </p:tav>
                                        <p:tav tm="100000">
                                          <p:val>
                                            <p:strVal val="#ppt_y"/>
                                          </p:val>
                                        </p:tav>
                                      </p:tavLst>
                                    </p:anim>
                                    <p:animEffect transition="in" filter="wipe(right)" prLst="gradientSize: 0.1">
                                      <p:cBhvr>
                                        <p:cTn id="45"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8" grpId="0"/>
      <p:bldP spid="35849" grpId="0"/>
      <p:bldP spid="35850" grpId="0"/>
      <p:bldP spid="35851" grpId="0"/>
      <p:bldP spid="358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5CED21E-CFAA-465D-9FD4-AF6C572BC227}" type="slidenum">
              <a:rPr lang="en-US" altLang="en-US" sz="1400" smtClean="0"/>
              <a:pPr eaLnBrk="1" hangingPunct="1">
                <a:spcBef>
                  <a:spcPct val="0"/>
                </a:spcBef>
                <a:buFontTx/>
                <a:buNone/>
              </a:pPr>
              <a:t>24</a:t>
            </a:fld>
            <a:endParaRPr lang="en-US" altLang="en-US" sz="1400" smtClean="0"/>
          </a:p>
        </p:txBody>
      </p:sp>
      <p:pic>
        <p:nvPicPr>
          <p:cNvPr id="36885" name="SN001516.wav">
            <a:hlinkClick r:id="" action="ppaction://media"/>
          </p:cNvPr>
          <p:cNvPicPr>
            <a:picLocks noRot="1" noChangeAspect="1" noChangeArrowheads="1"/>
          </p:cNvPicPr>
          <p:nvPr>
            <a:wavAudioFile r:embed="rId1" name="SN00497A[1].wav"/>
          </p:nvPr>
        </p:nvPicPr>
        <p:blipFill>
          <a:blip r:embed="rId3">
            <a:extLst>
              <a:ext uri="{28A0092B-C50C-407E-A947-70E740481C1C}">
                <a14:useLocalDpi xmlns:a14="http://schemas.microsoft.com/office/drawing/2010/main" val="0"/>
              </a:ext>
            </a:extLst>
          </a:blip>
          <a:srcRect/>
          <a:stretch>
            <a:fillRect/>
          </a:stretch>
        </p:blipFill>
        <p:spPr bwMode="auto">
          <a:xfrm>
            <a:off x="8388350" y="5949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2"/>
          <p:cNvSpPr txBox="1">
            <a:spLocks noChangeArrowheads="1"/>
          </p:cNvSpPr>
          <p:nvPr/>
        </p:nvSpPr>
        <p:spPr bwMode="auto">
          <a:xfrm>
            <a:off x="323850" y="333375"/>
            <a:ext cx="84963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latin typeface="Comic Sans MS" pitchFamily="66" charset="0"/>
              </a:rPr>
              <a:t>5. El lápiz _____ de mi hermana.</a:t>
            </a:r>
          </a:p>
          <a:p>
            <a:pPr eaLnBrk="1" hangingPunct="1">
              <a:spcBef>
                <a:spcPct val="50000"/>
              </a:spcBef>
              <a:buFontTx/>
              <a:buNone/>
            </a:pPr>
            <a:r>
              <a:rPr lang="en-US" altLang="en-US" sz="3600">
                <a:latin typeface="Comic Sans MS" pitchFamily="66" charset="0"/>
              </a:rPr>
              <a:t>6. El libro_____ muy bueno.</a:t>
            </a:r>
          </a:p>
          <a:p>
            <a:pPr eaLnBrk="1" hangingPunct="1">
              <a:spcBef>
                <a:spcPct val="50000"/>
              </a:spcBef>
              <a:buFontTx/>
              <a:buNone/>
            </a:pPr>
            <a:r>
              <a:rPr lang="en-US" altLang="en-US" sz="3600">
                <a:latin typeface="Comic Sans MS" pitchFamily="66" charset="0"/>
              </a:rPr>
              <a:t>7. Mis tíos _____ peruanos.</a:t>
            </a:r>
          </a:p>
          <a:p>
            <a:pPr eaLnBrk="1" hangingPunct="1">
              <a:spcBef>
                <a:spcPct val="50000"/>
              </a:spcBef>
              <a:buFontTx/>
              <a:buNone/>
            </a:pPr>
            <a:r>
              <a:rPr lang="en-US" altLang="en-US" sz="3600">
                <a:latin typeface="Comic Sans MS" pitchFamily="66" charset="0"/>
              </a:rPr>
              <a:t>8. José _____ enfermo hoy.</a:t>
            </a:r>
          </a:p>
          <a:p>
            <a:pPr eaLnBrk="1" hangingPunct="1">
              <a:spcBef>
                <a:spcPct val="50000"/>
              </a:spcBef>
              <a:buFontTx/>
              <a:buNone/>
            </a:pPr>
            <a:r>
              <a:rPr lang="en-US" altLang="en-US" sz="3600">
                <a:latin typeface="Comic Sans MS" pitchFamily="66" charset="0"/>
              </a:rPr>
              <a:t>9. Nosotros _______ en México.</a:t>
            </a:r>
          </a:p>
          <a:p>
            <a:pPr eaLnBrk="1" hangingPunct="1">
              <a:spcBef>
                <a:spcPct val="50000"/>
              </a:spcBef>
              <a:buFontTx/>
              <a:buNone/>
            </a:pPr>
            <a:r>
              <a:rPr lang="en-US" altLang="en-US" sz="3600">
                <a:latin typeface="Comic Sans MS" pitchFamily="66" charset="0"/>
              </a:rPr>
              <a:t>10. Ana _____ mi mejor amiga.</a:t>
            </a:r>
          </a:p>
        </p:txBody>
      </p:sp>
      <p:sp>
        <p:nvSpPr>
          <p:cNvPr id="36870" name="Text Box 6"/>
          <p:cNvSpPr txBox="1">
            <a:spLocks noChangeArrowheads="1"/>
          </p:cNvSpPr>
          <p:nvPr/>
        </p:nvSpPr>
        <p:spPr bwMode="auto">
          <a:xfrm>
            <a:off x="2987675" y="333375"/>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a:t>
            </a:r>
          </a:p>
        </p:txBody>
      </p:sp>
      <p:sp>
        <p:nvSpPr>
          <p:cNvPr id="36871" name="Text Box 7"/>
          <p:cNvSpPr txBox="1">
            <a:spLocks noChangeArrowheads="1"/>
          </p:cNvSpPr>
          <p:nvPr/>
        </p:nvSpPr>
        <p:spPr bwMode="auto">
          <a:xfrm>
            <a:off x="2952750" y="1196975"/>
            <a:ext cx="9715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a:t>
            </a:r>
          </a:p>
        </p:txBody>
      </p:sp>
      <p:sp>
        <p:nvSpPr>
          <p:cNvPr id="36872" name="Text Box 8"/>
          <p:cNvSpPr txBox="1">
            <a:spLocks noChangeArrowheads="1"/>
          </p:cNvSpPr>
          <p:nvPr/>
        </p:nvSpPr>
        <p:spPr bwMode="auto">
          <a:xfrm>
            <a:off x="3132138" y="1995488"/>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son</a:t>
            </a:r>
          </a:p>
        </p:txBody>
      </p:sp>
      <p:sp>
        <p:nvSpPr>
          <p:cNvPr id="36873" name="Text Box 9"/>
          <p:cNvSpPr txBox="1">
            <a:spLocks noChangeArrowheads="1"/>
          </p:cNvSpPr>
          <p:nvPr/>
        </p:nvSpPr>
        <p:spPr bwMode="auto">
          <a:xfrm>
            <a:off x="2268538" y="2787650"/>
            <a:ext cx="1366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está</a:t>
            </a:r>
          </a:p>
        </p:txBody>
      </p:sp>
      <p:sp>
        <p:nvSpPr>
          <p:cNvPr id="36874" name="Text Box 10"/>
          <p:cNvSpPr txBox="1">
            <a:spLocks noChangeArrowheads="1"/>
          </p:cNvSpPr>
          <p:nvPr/>
        </p:nvSpPr>
        <p:spPr bwMode="auto">
          <a:xfrm>
            <a:off x="3059113" y="3644900"/>
            <a:ext cx="230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estamos</a:t>
            </a:r>
          </a:p>
        </p:txBody>
      </p:sp>
      <p:sp>
        <p:nvSpPr>
          <p:cNvPr id="36875" name="Text Box 11"/>
          <p:cNvSpPr txBox="1">
            <a:spLocks noChangeArrowheads="1"/>
          </p:cNvSpPr>
          <p:nvPr/>
        </p:nvSpPr>
        <p:spPr bwMode="auto">
          <a:xfrm>
            <a:off x="2411413" y="4443413"/>
            <a:ext cx="93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00"/>
                </a:solidFill>
                <a:latin typeface="Comic Sans MS" pitchFamily="66" charset="0"/>
              </a:rPr>
              <a:t>es</a:t>
            </a:r>
          </a:p>
        </p:txBody>
      </p:sp>
      <p:grpSp>
        <p:nvGrpSpPr>
          <p:cNvPr id="36878" name="Group 14"/>
          <p:cNvGrpSpPr>
            <a:grpSpLocks/>
          </p:cNvGrpSpPr>
          <p:nvPr/>
        </p:nvGrpSpPr>
        <p:grpSpPr bwMode="auto">
          <a:xfrm>
            <a:off x="468313" y="5013325"/>
            <a:ext cx="8424862" cy="1385888"/>
            <a:chOff x="295" y="3158"/>
            <a:chExt cx="5307" cy="873"/>
          </a:xfrm>
        </p:grpSpPr>
        <p:sp>
          <p:nvSpPr>
            <p:cNvPr id="33804" name="Text Box 12"/>
            <p:cNvSpPr txBox="1">
              <a:spLocks noChangeArrowheads="1"/>
            </p:cNvSpPr>
            <p:nvPr/>
          </p:nvSpPr>
          <p:spPr bwMode="auto">
            <a:xfrm>
              <a:off x="295" y="3521"/>
              <a:ext cx="51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solidFill>
                    <a:schemeClr val="accent2"/>
                  </a:solidFill>
                  <a:latin typeface="Lucida Calligraphy" pitchFamily="66" charset="0"/>
                </a:rPr>
                <a:t>¡</a:t>
              </a:r>
              <a:r>
                <a:rPr lang="en-US" altLang="en-US" b="1">
                  <a:solidFill>
                    <a:schemeClr val="accent2"/>
                  </a:solidFill>
                  <a:latin typeface="Lucida Calligraphy" pitchFamily="66" charset="0"/>
                </a:rPr>
                <a:t>Felicitaciones!  ¡Eres experto!</a:t>
              </a:r>
            </a:p>
          </p:txBody>
        </p:sp>
        <p:pic>
          <p:nvPicPr>
            <p:cNvPr id="33805" name="Picture 13"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94" y="3158"/>
              <a:ext cx="908"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070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6870"/>
                                        </p:tgtEl>
                                        <p:attrNameLst>
                                          <p:attrName>style.visibility</p:attrName>
                                        </p:attrNameLst>
                                      </p:cBhvr>
                                      <p:to>
                                        <p:strVal val="visible"/>
                                      </p:to>
                                    </p:set>
                                    <p:anim calcmode="lin" valueType="num">
                                      <p:cBhvr>
                                        <p:cTn id="11" dur="2000" fill="hold"/>
                                        <p:tgtEl>
                                          <p:spTgt spid="36870"/>
                                        </p:tgtEl>
                                        <p:attrNameLst>
                                          <p:attrName>ppt_x</p:attrName>
                                        </p:attrNameLst>
                                      </p:cBhvr>
                                      <p:tavLst>
                                        <p:tav tm="0">
                                          <p:val>
                                            <p:strVal val="#ppt_x-.2"/>
                                          </p:val>
                                        </p:tav>
                                        <p:tav tm="100000">
                                          <p:val>
                                            <p:strVal val="#ppt_x"/>
                                          </p:val>
                                        </p:tav>
                                      </p:tavLst>
                                    </p:anim>
                                    <p:anim calcmode="lin" valueType="num">
                                      <p:cBhvr>
                                        <p:cTn id="12" dur="2000" fill="hold"/>
                                        <p:tgtEl>
                                          <p:spTgt spid="36870"/>
                                        </p:tgtEl>
                                        <p:attrNameLst>
                                          <p:attrName>ppt_y</p:attrName>
                                        </p:attrNameLst>
                                      </p:cBhvr>
                                      <p:tavLst>
                                        <p:tav tm="0">
                                          <p:val>
                                            <p:strVal val="#ppt_y"/>
                                          </p:val>
                                        </p:tav>
                                        <p:tav tm="100000">
                                          <p:val>
                                            <p:strVal val="#ppt_y"/>
                                          </p:val>
                                        </p:tav>
                                      </p:tavLst>
                                    </p:anim>
                                    <p:animEffect transition="in" filter="wipe(right)" prLst="gradientSize: 0.1">
                                      <p:cBhvr>
                                        <p:cTn id="13" dur="2000"/>
                                        <p:tgtEl>
                                          <p:spTgt spid="368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6871"/>
                                        </p:tgtEl>
                                        <p:attrNameLst>
                                          <p:attrName>style.visibility</p:attrName>
                                        </p:attrNameLst>
                                      </p:cBhvr>
                                      <p:to>
                                        <p:strVal val="visible"/>
                                      </p:to>
                                    </p:set>
                                    <p:anim calcmode="lin" valueType="num">
                                      <p:cBhvr>
                                        <p:cTn id="18" dur="2000" fill="hold"/>
                                        <p:tgtEl>
                                          <p:spTgt spid="36871"/>
                                        </p:tgtEl>
                                        <p:attrNameLst>
                                          <p:attrName>ppt_x</p:attrName>
                                        </p:attrNameLst>
                                      </p:cBhvr>
                                      <p:tavLst>
                                        <p:tav tm="0">
                                          <p:val>
                                            <p:strVal val="#ppt_x-.2"/>
                                          </p:val>
                                        </p:tav>
                                        <p:tav tm="100000">
                                          <p:val>
                                            <p:strVal val="#ppt_x"/>
                                          </p:val>
                                        </p:tav>
                                      </p:tavLst>
                                    </p:anim>
                                    <p:anim calcmode="lin" valueType="num">
                                      <p:cBhvr>
                                        <p:cTn id="19" dur="2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20" dur="2000"/>
                                        <p:tgtEl>
                                          <p:spTgt spid="368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p:cTn id="25" dur="2000" fill="hold"/>
                                        <p:tgtEl>
                                          <p:spTgt spid="36872"/>
                                        </p:tgtEl>
                                        <p:attrNameLst>
                                          <p:attrName>ppt_x</p:attrName>
                                        </p:attrNameLst>
                                      </p:cBhvr>
                                      <p:tavLst>
                                        <p:tav tm="0">
                                          <p:val>
                                            <p:strVal val="#ppt_x-.2"/>
                                          </p:val>
                                        </p:tav>
                                        <p:tav tm="100000">
                                          <p:val>
                                            <p:strVal val="#ppt_x"/>
                                          </p:val>
                                        </p:tav>
                                      </p:tavLst>
                                    </p:anim>
                                    <p:anim calcmode="lin" valueType="num">
                                      <p:cBhvr>
                                        <p:cTn id="26" dur="2000" fill="hold"/>
                                        <p:tgtEl>
                                          <p:spTgt spid="36872"/>
                                        </p:tgtEl>
                                        <p:attrNameLst>
                                          <p:attrName>ppt_y</p:attrName>
                                        </p:attrNameLst>
                                      </p:cBhvr>
                                      <p:tavLst>
                                        <p:tav tm="0">
                                          <p:val>
                                            <p:strVal val="#ppt_y"/>
                                          </p:val>
                                        </p:tav>
                                        <p:tav tm="100000">
                                          <p:val>
                                            <p:strVal val="#ppt_y"/>
                                          </p:val>
                                        </p:tav>
                                      </p:tavLst>
                                    </p:anim>
                                    <p:animEffect transition="in" filter="wipe(right)" prLst="gradientSize: 0.1">
                                      <p:cBhvr>
                                        <p:cTn id="27" dur="2000"/>
                                        <p:tgtEl>
                                          <p:spTgt spid="368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36873"/>
                                        </p:tgtEl>
                                        <p:attrNameLst>
                                          <p:attrName>style.visibility</p:attrName>
                                        </p:attrNameLst>
                                      </p:cBhvr>
                                      <p:to>
                                        <p:strVal val="visible"/>
                                      </p:to>
                                    </p:set>
                                    <p:anim calcmode="lin" valueType="num">
                                      <p:cBhvr>
                                        <p:cTn id="32" dur="2000" fill="hold"/>
                                        <p:tgtEl>
                                          <p:spTgt spid="36873"/>
                                        </p:tgtEl>
                                        <p:attrNameLst>
                                          <p:attrName>ppt_x</p:attrName>
                                        </p:attrNameLst>
                                      </p:cBhvr>
                                      <p:tavLst>
                                        <p:tav tm="0">
                                          <p:val>
                                            <p:strVal val="#ppt_x-.2"/>
                                          </p:val>
                                        </p:tav>
                                        <p:tav tm="100000">
                                          <p:val>
                                            <p:strVal val="#ppt_x"/>
                                          </p:val>
                                        </p:tav>
                                      </p:tavLst>
                                    </p:anim>
                                    <p:anim calcmode="lin" valueType="num">
                                      <p:cBhvr>
                                        <p:cTn id="33" dur="2000" fill="hold"/>
                                        <p:tgtEl>
                                          <p:spTgt spid="36873"/>
                                        </p:tgtEl>
                                        <p:attrNameLst>
                                          <p:attrName>ppt_y</p:attrName>
                                        </p:attrNameLst>
                                      </p:cBhvr>
                                      <p:tavLst>
                                        <p:tav tm="0">
                                          <p:val>
                                            <p:strVal val="#ppt_y"/>
                                          </p:val>
                                        </p:tav>
                                        <p:tav tm="100000">
                                          <p:val>
                                            <p:strVal val="#ppt_y"/>
                                          </p:val>
                                        </p:tav>
                                      </p:tavLst>
                                    </p:anim>
                                    <p:animEffect transition="in" filter="wipe(right)" prLst="gradientSize: 0.1">
                                      <p:cBhvr>
                                        <p:cTn id="34" dur="2000"/>
                                        <p:tgtEl>
                                          <p:spTgt spid="3687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6874"/>
                                        </p:tgtEl>
                                        <p:attrNameLst>
                                          <p:attrName>style.visibility</p:attrName>
                                        </p:attrNameLst>
                                      </p:cBhvr>
                                      <p:to>
                                        <p:strVal val="visible"/>
                                      </p:to>
                                    </p:set>
                                    <p:anim calcmode="lin" valueType="num">
                                      <p:cBhvr>
                                        <p:cTn id="39" dur="2000" fill="hold"/>
                                        <p:tgtEl>
                                          <p:spTgt spid="36874"/>
                                        </p:tgtEl>
                                        <p:attrNameLst>
                                          <p:attrName>ppt_x</p:attrName>
                                        </p:attrNameLst>
                                      </p:cBhvr>
                                      <p:tavLst>
                                        <p:tav tm="0">
                                          <p:val>
                                            <p:strVal val="#ppt_x-.2"/>
                                          </p:val>
                                        </p:tav>
                                        <p:tav tm="100000">
                                          <p:val>
                                            <p:strVal val="#ppt_x"/>
                                          </p:val>
                                        </p:tav>
                                      </p:tavLst>
                                    </p:anim>
                                    <p:anim calcmode="lin" valueType="num">
                                      <p:cBhvr>
                                        <p:cTn id="40" dur="2000" fill="hold"/>
                                        <p:tgtEl>
                                          <p:spTgt spid="36874"/>
                                        </p:tgtEl>
                                        <p:attrNameLst>
                                          <p:attrName>ppt_y</p:attrName>
                                        </p:attrNameLst>
                                      </p:cBhvr>
                                      <p:tavLst>
                                        <p:tav tm="0">
                                          <p:val>
                                            <p:strVal val="#ppt_y"/>
                                          </p:val>
                                        </p:tav>
                                        <p:tav tm="100000">
                                          <p:val>
                                            <p:strVal val="#ppt_y"/>
                                          </p:val>
                                        </p:tav>
                                      </p:tavLst>
                                    </p:anim>
                                    <p:animEffect transition="in" filter="wipe(right)" prLst="gradientSize: 0.1">
                                      <p:cBhvr>
                                        <p:cTn id="41" dur="2000"/>
                                        <p:tgtEl>
                                          <p:spTgt spid="368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6875"/>
                                        </p:tgtEl>
                                        <p:attrNameLst>
                                          <p:attrName>style.visibility</p:attrName>
                                        </p:attrNameLst>
                                      </p:cBhvr>
                                      <p:to>
                                        <p:strVal val="visible"/>
                                      </p:to>
                                    </p:set>
                                    <p:anim calcmode="lin" valueType="num">
                                      <p:cBhvr>
                                        <p:cTn id="46" dur="2000" fill="hold"/>
                                        <p:tgtEl>
                                          <p:spTgt spid="36875"/>
                                        </p:tgtEl>
                                        <p:attrNameLst>
                                          <p:attrName>ppt_x</p:attrName>
                                        </p:attrNameLst>
                                      </p:cBhvr>
                                      <p:tavLst>
                                        <p:tav tm="0">
                                          <p:val>
                                            <p:strVal val="#ppt_x-.2"/>
                                          </p:val>
                                        </p:tav>
                                        <p:tav tm="100000">
                                          <p:val>
                                            <p:strVal val="#ppt_x"/>
                                          </p:val>
                                        </p:tav>
                                      </p:tavLst>
                                    </p:anim>
                                    <p:anim calcmode="lin" valueType="num">
                                      <p:cBhvr>
                                        <p:cTn id="47" dur="2000" fill="hold"/>
                                        <p:tgtEl>
                                          <p:spTgt spid="36875"/>
                                        </p:tgtEl>
                                        <p:attrNameLst>
                                          <p:attrName>ppt_y</p:attrName>
                                        </p:attrNameLst>
                                      </p:cBhvr>
                                      <p:tavLst>
                                        <p:tav tm="0">
                                          <p:val>
                                            <p:strVal val="#ppt_y"/>
                                          </p:val>
                                        </p:tav>
                                        <p:tav tm="100000">
                                          <p:val>
                                            <p:strVal val="#ppt_y"/>
                                          </p:val>
                                        </p:tav>
                                      </p:tavLst>
                                    </p:anim>
                                    <p:animEffect transition="in" filter="wipe(right)" prLst="gradientSize: 0.1">
                                      <p:cBhvr>
                                        <p:cTn id="48" dur="2000"/>
                                        <p:tgtEl>
                                          <p:spTgt spid="368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nodeType="clickEffect">
                                  <p:stCondLst>
                                    <p:cond delay="0"/>
                                  </p:stCondLst>
                                  <p:childTnLst>
                                    <p:set>
                                      <p:cBhvr>
                                        <p:cTn id="52" dur="1" fill="hold">
                                          <p:stCondLst>
                                            <p:cond delay="0"/>
                                          </p:stCondLst>
                                        </p:cTn>
                                        <p:tgtEl>
                                          <p:spTgt spid="36878"/>
                                        </p:tgtEl>
                                        <p:attrNameLst>
                                          <p:attrName>style.visibility</p:attrName>
                                        </p:attrNameLst>
                                      </p:cBhvr>
                                      <p:to>
                                        <p:strVal val="visible"/>
                                      </p:to>
                                    </p:set>
                                    <p:animEffect transition="in" filter="fade">
                                      <p:cBhvr>
                                        <p:cTn id="53" dur="800" decel="100000"/>
                                        <p:tgtEl>
                                          <p:spTgt spid="36878"/>
                                        </p:tgtEl>
                                      </p:cBhvr>
                                    </p:animEffect>
                                    <p:anim calcmode="lin" valueType="num">
                                      <p:cBhvr>
                                        <p:cTn id="54" dur="800" decel="100000" fill="hold"/>
                                        <p:tgtEl>
                                          <p:spTgt spid="36878"/>
                                        </p:tgtEl>
                                        <p:attrNameLst>
                                          <p:attrName>style.rotation</p:attrName>
                                        </p:attrNameLst>
                                      </p:cBhvr>
                                      <p:tavLst>
                                        <p:tav tm="0">
                                          <p:val>
                                            <p:fltVal val="-90"/>
                                          </p:val>
                                        </p:tav>
                                        <p:tav tm="100000">
                                          <p:val>
                                            <p:fltVal val="0"/>
                                          </p:val>
                                        </p:tav>
                                      </p:tavLst>
                                    </p:anim>
                                    <p:anim calcmode="lin" valueType="num">
                                      <p:cBhvr>
                                        <p:cTn id="55" dur="800" decel="100000" fill="hold"/>
                                        <p:tgtEl>
                                          <p:spTgt spid="36878"/>
                                        </p:tgtEl>
                                        <p:attrNameLst>
                                          <p:attrName>ppt_x</p:attrName>
                                        </p:attrNameLst>
                                      </p:cBhvr>
                                      <p:tavLst>
                                        <p:tav tm="0">
                                          <p:val>
                                            <p:strVal val="#ppt_x+0.4"/>
                                          </p:val>
                                        </p:tav>
                                        <p:tav tm="100000">
                                          <p:val>
                                            <p:strVal val="#ppt_x-0.05"/>
                                          </p:val>
                                        </p:tav>
                                      </p:tavLst>
                                    </p:anim>
                                    <p:anim calcmode="lin" valueType="num">
                                      <p:cBhvr>
                                        <p:cTn id="56" dur="800" decel="100000" fill="hold"/>
                                        <p:tgtEl>
                                          <p:spTgt spid="3687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687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6878"/>
                                        </p:tgtEl>
                                        <p:attrNameLst>
                                          <p:attrName>ppt_y</p:attrName>
                                        </p:attrNameLst>
                                      </p:cBhvr>
                                      <p:tavLst>
                                        <p:tav tm="0">
                                          <p:val>
                                            <p:strVal val="#ppt_y+0.1"/>
                                          </p:val>
                                        </p:tav>
                                        <p:tav tm="100000">
                                          <p:val>
                                            <p:strVal val="#ppt_y"/>
                                          </p:val>
                                        </p:tav>
                                      </p:tavLst>
                                    </p:anim>
                                  </p:childTnLst>
                                </p:cTn>
                              </p:par>
                            </p:childTnLst>
                          </p:cTn>
                        </p:par>
                        <p:par>
                          <p:cTn id="59" fill="hold" nodeType="afterGroup">
                            <p:stCondLst>
                              <p:cond delay="1000"/>
                            </p:stCondLst>
                            <p:childTnLst>
                              <p:par>
                                <p:cTn id="60" presetID="1" presetClass="mediacall" presetSubtype="0" fill="hold" nodeType="afterEffect">
                                  <p:stCondLst>
                                    <p:cond delay="0"/>
                                  </p:stCondLst>
                                  <p:childTnLst>
                                    <p:cmd type="call" cmd="playFrom(0.0)">
                                      <p:cBhvr>
                                        <p:cTn id="61" dur="3584" fill="hold"/>
                                        <p:tgtEl>
                                          <p:spTgt spid="368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36885"/>
                </p:tgtEl>
              </p:cMediaNode>
            </p:audio>
          </p:childTnLst>
        </p:cTn>
      </p:par>
    </p:tnLst>
    <p:bldLst>
      <p:bldP spid="36866" grpId="0"/>
      <p:bldP spid="36870" grpId="0"/>
      <p:bldP spid="36871" grpId="0"/>
      <p:bldP spid="36872" grpId="0"/>
      <p:bldP spid="36873" grpId="0"/>
      <p:bldP spid="36874" grpId="0"/>
      <p:bldP spid="368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s-CL" sz="2400" dirty="0" smtClean="0"/>
              <a:t>¿Cómo eres?-   Lee las </a:t>
            </a:r>
            <a:r>
              <a:rPr lang="es-CL" sz="2400" dirty="0" err="1" smtClean="0"/>
              <a:t>descripciónes</a:t>
            </a:r>
            <a:r>
              <a:rPr lang="es-CL" sz="2400" dirty="0" smtClean="0"/>
              <a:t>:  ¿Eres como Lola o Carmen? Ahora 1.  Escribe un párrafo que describe como es tu dormitorio.</a:t>
            </a:r>
            <a:br>
              <a:rPr lang="es-CL" sz="2400" dirty="0" smtClean="0"/>
            </a:br>
            <a:r>
              <a:rPr lang="es-CL" sz="2400" dirty="0" smtClean="0"/>
              <a:t>O            2.  Dibuja los dormitorios de Lola y Carmen</a:t>
            </a:r>
            <a:endParaRPr lang="en-US" sz="2400" dirty="0"/>
          </a:p>
        </p:txBody>
      </p:sp>
      <p:sp>
        <p:nvSpPr>
          <p:cNvPr id="3" name="Content Placeholder 2"/>
          <p:cNvSpPr>
            <a:spLocks noGrp="1"/>
          </p:cNvSpPr>
          <p:nvPr>
            <p:ph idx="1"/>
          </p:nvPr>
        </p:nvSpPr>
        <p:spPr>
          <a:xfrm>
            <a:off x="76200" y="1600200"/>
            <a:ext cx="8382000" cy="5257800"/>
          </a:xfrm>
        </p:spPr>
        <p:txBody>
          <a:bodyPr/>
          <a:lstStyle/>
          <a:p>
            <a:r>
              <a:rPr lang="es-CL" b="1" dirty="0" smtClean="0"/>
              <a:t>Lola</a:t>
            </a:r>
            <a:r>
              <a:rPr lang="es-CL" dirty="0" smtClean="0"/>
              <a:t>:  Yo soy muy ordenada.  Todos los días hago la cama y arreglo mi dormitorio.  No me gusta tener carteles en la pared, Pero si tengo un cuadro de una flor.  Tampoco me gusta tener  muchas cosas encima de mi cómoda ni encima de mi mesita.  Todo tiene que estar en orden.  Además, todo es del mismo color:  las cortinas, la cama, las almohadas, y la alfombra son de color beige.</a:t>
            </a:r>
          </a:p>
          <a:p>
            <a:endParaRPr lang="es-CL" dirty="0" smtClean="0"/>
          </a:p>
          <a:p>
            <a:r>
              <a:rPr lang="es-CL" b="1" dirty="0" smtClean="0"/>
              <a:t>Carmen</a:t>
            </a:r>
            <a:r>
              <a:rPr lang="es-CL" dirty="0" smtClean="0"/>
              <a:t>:  Mi dormitorio es para dormir, nada más.  Mi mamá dice que mi dormitorio es un desastre, pero no me molesta.  Tengo muchos carteles.  ¡Ni se puede ver la pared!  Mi ropa no está en la cómoda ni el armario …¡está en el suelo!  Los estantes están llenos (full) de cosas.  En mi mesita tengo una lámpara, un despertador, libros, mi </a:t>
            </a:r>
            <a:r>
              <a:rPr lang="es-CL" dirty="0" err="1" smtClean="0"/>
              <a:t>ipod</a:t>
            </a:r>
            <a:r>
              <a:rPr lang="es-CL" dirty="0" smtClean="0"/>
              <a:t>, y un plato sucio y un vaso de agua.  ¡A veces, duermo en el sofá porque no encuentro mi cama!</a:t>
            </a:r>
            <a:endParaRPr lang="en-US" dirty="0"/>
          </a:p>
        </p:txBody>
      </p:sp>
    </p:spTree>
    <p:extLst>
      <p:ext uri="{BB962C8B-B14F-4D97-AF65-F5344CB8AC3E}">
        <p14:creationId xmlns:p14="http://schemas.microsoft.com/office/powerpoint/2010/main" val="4041929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600200"/>
          </a:xfrm>
        </p:spPr>
        <p:txBody>
          <a:bodyPr/>
          <a:lstStyle/>
          <a:p>
            <a:r>
              <a:rPr lang="es-CL" sz="3600" dirty="0" smtClean="0"/>
              <a:t>Toma turnos con tu compañero(a) haciendo comparaciones-2 Puntos para cada comparación.</a:t>
            </a:r>
            <a:endParaRPr lang="en-US" sz="3600" dirty="0"/>
          </a:p>
        </p:txBody>
      </p:sp>
      <p:sp>
        <p:nvSpPr>
          <p:cNvPr id="3" name="Content Placeholder 2"/>
          <p:cNvSpPr>
            <a:spLocks noGrp="1"/>
          </p:cNvSpPr>
          <p:nvPr>
            <p:ph idx="1"/>
          </p:nvPr>
        </p:nvSpPr>
        <p:spPr/>
        <p:txBody>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7501"/>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1066800"/>
            <a:ext cx="1619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854" y="4314825"/>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026" y="4572000"/>
            <a:ext cx="204409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 y="4419600"/>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776" y="1971675"/>
            <a:ext cx="23812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073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762000" y="1752600"/>
            <a:ext cx="7772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3200" b="1" u="sng" dirty="0">
                <a:latin typeface="Eras Demi ITC" pitchFamily="34" charset="0"/>
              </a:rPr>
              <a:t>Cambios de </a:t>
            </a:r>
            <a:r>
              <a:rPr lang="es-CO" altLang="en-US" sz="3200" b="1" u="sng" dirty="0">
                <a:solidFill>
                  <a:srgbClr val="92D050"/>
                </a:solidFill>
                <a:latin typeface="Eras Demi ITC" pitchFamily="34" charset="0"/>
              </a:rPr>
              <a:t>o/u - </a:t>
            </a:r>
            <a:r>
              <a:rPr lang="es-CO" altLang="en-US" sz="3200" b="1" u="sng" dirty="0" err="1">
                <a:solidFill>
                  <a:srgbClr val="92D050"/>
                </a:solidFill>
                <a:latin typeface="Eras Demi ITC" pitchFamily="34" charset="0"/>
              </a:rPr>
              <a:t>ue</a:t>
            </a:r>
            <a:endParaRPr lang="en-US" altLang="en-US" sz="3200" u="sng" dirty="0">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alm</a:t>
            </a:r>
            <a:r>
              <a:rPr lang="es-CO" altLang="en-US" sz="3200" dirty="0">
                <a:solidFill>
                  <a:srgbClr val="92D050"/>
                </a:solidFill>
                <a:latin typeface="Eras Demi ITC" pitchFamily="34" charset="0"/>
              </a:rPr>
              <a:t>o</a:t>
            </a:r>
            <a:r>
              <a:rPr lang="es-CO" altLang="en-US" sz="3200" dirty="0">
                <a:latin typeface="Eras Demi ITC" pitchFamily="34" charset="0"/>
              </a:rPr>
              <a:t>rzar - ________________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p</a:t>
            </a:r>
            <a:r>
              <a:rPr lang="es-CO" altLang="en-US" sz="3200" dirty="0">
                <a:solidFill>
                  <a:srgbClr val="92D050"/>
                </a:solidFill>
                <a:latin typeface="Eras Demi ITC" pitchFamily="34" charset="0"/>
              </a:rPr>
              <a:t>o</a:t>
            </a:r>
            <a:r>
              <a:rPr lang="es-CO" altLang="en-US" sz="3200" dirty="0">
                <a:latin typeface="Eras Demi ITC" pitchFamily="34" charset="0"/>
              </a:rPr>
              <a:t>der - ________________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d</a:t>
            </a:r>
            <a:r>
              <a:rPr lang="es-CO" altLang="en-US" sz="3200" dirty="0">
                <a:solidFill>
                  <a:srgbClr val="92D050"/>
                </a:solidFill>
                <a:latin typeface="Eras Demi ITC" pitchFamily="34" charset="0"/>
              </a:rPr>
              <a:t>o</a:t>
            </a:r>
            <a:r>
              <a:rPr lang="es-CO" altLang="en-US" sz="3200" dirty="0">
                <a:latin typeface="Eras Demi ITC" pitchFamily="34" charset="0"/>
              </a:rPr>
              <a:t>rmir - ________________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m</a:t>
            </a:r>
            <a:r>
              <a:rPr lang="es-CO" altLang="en-US" sz="3200" dirty="0">
                <a:solidFill>
                  <a:srgbClr val="92D050"/>
                </a:solidFill>
                <a:latin typeface="Eras Demi ITC" pitchFamily="34" charset="0"/>
              </a:rPr>
              <a:t>o</a:t>
            </a:r>
            <a:r>
              <a:rPr lang="es-CO" altLang="en-US" sz="3200" dirty="0">
                <a:latin typeface="Eras Demi ITC" pitchFamily="34" charset="0"/>
              </a:rPr>
              <a:t>rir - ________________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c</a:t>
            </a:r>
            <a:r>
              <a:rPr lang="es-CO" altLang="en-US" sz="3200" dirty="0">
                <a:solidFill>
                  <a:srgbClr val="92D050"/>
                </a:solidFill>
                <a:latin typeface="Eras Demi ITC" pitchFamily="34" charset="0"/>
              </a:rPr>
              <a:t>o</a:t>
            </a:r>
            <a:r>
              <a:rPr lang="es-CO" altLang="en-US" sz="3200" dirty="0">
                <a:latin typeface="Eras Demi ITC" pitchFamily="34" charset="0"/>
              </a:rPr>
              <a:t>star - ________________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v</a:t>
            </a:r>
            <a:r>
              <a:rPr lang="es-CO" altLang="en-US" sz="3200" dirty="0">
                <a:solidFill>
                  <a:srgbClr val="92D050"/>
                </a:solidFill>
                <a:latin typeface="Eras Demi ITC" pitchFamily="34" charset="0"/>
              </a:rPr>
              <a:t>o</a:t>
            </a:r>
            <a:r>
              <a:rPr lang="es-CO" altLang="en-US" sz="3200" dirty="0">
                <a:latin typeface="Eras Demi ITC" pitchFamily="34" charset="0"/>
              </a:rPr>
              <a:t>lver - ________________</a:t>
            </a:r>
          </a:p>
          <a:p>
            <a:pPr eaLnBrk="1" hangingPunct="1">
              <a:spcBef>
                <a:spcPct val="0"/>
              </a:spcBef>
              <a:buClrTx/>
              <a:buSzTx/>
              <a:buFont typeface="Constantia" pitchFamily="18" charset="0"/>
              <a:buAutoNum type="arabicPeriod"/>
            </a:pPr>
            <a:r>
              <a:rPr lang="es-CO" altLang="en-US" sz="3200" dirty="0">
                <a:latin typeface="Eras Demi ITC" pitchFamily="34" charset="0"/>
              </a:rPr>
              <a:t> enc</a:t>
            </a:r>
            <a:r>
              <a:rPr lang="es-CO" altLang="en-US" sz="3200" dirty="0">
                <a:solidFill>
                  <a:srgbClr val="92D050"/>
                </a:solidFill>
                <a:latin typeface="Eras Demi ITC" pitchFamily="34" charset="0"/>
              </a:rPr>
              <a:t>o</a:t>
            </a:r>
            <a:r>
              <a:rPr lang="es-CO" altLang="en-US" sz="3200" dirty="0">
                <a:latin typeface="Eras Demi ITC" pitchFamily="34" charset="0"/>
              </a:rPr>
              <a:t>ntrar- _____________</a:t>
            </a:r>
            <a:endParaRPr lang="en-US" altLang="en-US" sz="3200" dirty="0">
              <a:latin typeface="Eras Demi ITC" pitchFamily="34" charset="0"/>
            </a:endParaRPr>
          </a:p>
          <a:p>
            <a:pPr eaLnBrk="1" hangingPunct="1">
              <a:spcBef>
                <a:spcPct val="0"/>
              </a:spcBef>
              <a:buClrTx/>
              <a:buSzTx/>
              <a:buFont typeface="Constantia" pitchFamily="18" charset="0"/>
              <a:buAutoNum type="arabicPeriod"/>
            </a:pPr>
            <a:r>
              <a:rPr lang="es-CO" altLang="en-US" sz="3200" dirty="0">
                <a:latin typeface="Eras Demi ITC" pitchFamily="34" charset="0"/>
              </a:rPr>
              <a:t>j</a:t>
            </a:r>
            <a:r>
              <a:rPr lang="es-CO" altLang="en-US" sz="3200" dirty="0">
                <a:solidFill>
                  <a:srgbClr val="92D050"/>
                </a:solidFill>
                <a:latin typeface="Eras Demi ITC" pitchFamily="34" charset="0"/>
              </a:rPr>
              <a:t>u</a:t>
            </a:r>
            <a:r>
              <a:rPr lang="es-CO" altLang="en-US" sz="3200" dirty="0">
                <a:latin typeface="Eras Demi ITC" pitchFamily="34" charset="0"/>
              </a:rPr>
              <a:t>gar - ________________</a:t>
            </a:r>
          </a:p>
          <a:p>
            <a:pPr eaLnBrk="1" hangingPunct="1">
              <a:spcBef>
                <a:spcPct val="0"/>
              </a:spcBef>
              <a:buClrTx/>
              <a:buSzTx/>
              <a:buFontTx/>
              <a:buNone/>
            </a:pPr>
            <a:endParaRPr lang="en-US" altLang="en-US" sz="3200" dirty="0">
              <a:latin typeface="Eras Demi ITC" pitchFamily="34" charset="0"/>
            </a:endParaRPr>
          </a:p>
        </p:txBody>
      </p:sp>
      <p:sp>
        <p:nvSpPr>
          <p:cNvPr id="4" name="Rectangle 3"/>
          <p:cNvSpPr/>
          <p:nvPr/>
        </p:nvSpPr>
        <p:spPr>
          <a:xfrm>
            <a:off x="609600" y="304800"/>
            <a:ext cx="8077200" cy="1569660"/>
          </a:xfrm>
          <a:prstGeom prst="rect">
            <a:avLst/>
          </a:prstGeom>
        </p:spPr>
        <p:txBody>
          <a:bodyPr>
            <a:spAutoFit/>
          </a:bodyPr>
          <a:lstStyle/>
          <a:p>
            <a:pPr algn="ctr" fontAlgn="auto">
              <a:spcBef>
                <a:spcPts val="0"/>
              </a:spcBef>
              <a:spcAft>
                <a:spcPts val="0"/>
              </a:spcAft>
              <a:defRPr/>
            </a:pPr>
            <a:r>
              <a:rPr lang="en-US" sz="3200" spc="-100" dirty="0" err="1">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Aquí</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a:t>
            </a:r>
            <a:r>
              <a:rPr lang="en-US" sz="3200" spc="-100" dirty="0" err="1">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están</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los </a:t>
            </a:r>
            <a:r>
              <a:rPr lang="en-US" sz="3200" spc="-100" dirty="0" err="1">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verbos</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de </a:t>
            </a:r>
            <a:r>
              <a:rPr lang="en-US" sz="3200" spc="-100" dirty="0" err="1">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bota</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para el </a:t>
            </a:r>
            <a:r>
              <a:rPr lang="en-US" sz="3200" spc="-100" dirty="0" err="1">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capítulo</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6A – </a:t>
            </a:r>
            <a:r>
              <a:rPr lang="en-US" sz="3200" spc="-100" dirty="0" err="1"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Escribe</a:t>
            </a:r>
            <a:r>
              <a:rPr lang="en-US" sz="3200" spc="-100" dirty="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los </a:t>
            </a:r>
            <a:r>
              <a:rPr lang="en-US" sz="3200" spc="-100" dirty="0" err="1"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verbos</a:t>
            </a:r>
            <a:r>
              <a:rPr lang="en-US" sz="3200" spc="-100" dirty="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en </a:t>
            </a:r>
            <a:r>
              <a:rPr lang="en-US" sz="3200" spc="-100" dirty="0" err="1"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español</a:t>
            </a:r>
            <a:r>
              <a:rPr lang="en-US" sz="3200" spc="-100" dirty="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e </a:t>
            </a:r>
            <a:r>
              <a:rPr lang="en-US" sz="3200" spc="-100" dirty="0" err="1"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inglés</a:t>
            </a:r>
            <a:r>
              <a:rPr lang="en-US" sz="3200" spc="-100" dirty="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 </a:t>
            </a:r>
            <a:r>
              <a:rPr lang="en-US" sz="3200" spc="-100" dirty="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por favor:</a:t>
            </a:r>
            <a:endParaRPr lang="en-US" sz="3200" dirty="0"/>
          </a:p>
        </p:txBody>
      </p:sp>
    </p:spTree>
    <p:extLst>
      <p:ext uri="{BB962C8B-B14F-4D97-AF65-F5344CB8AC3E}">
        <p14:creationId xmlns:p14="http://schemas.microsoft.com/office/powerpoint/2010/main" val="798618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600200" y="1752600"/>
            <a:ext cx="6858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3200" b="1" u="sng">
                <a:latin typeface="Eras Demi ITC" pitchFamily="34" charset="0"/>
              </a:rPr>
              <a:t>Cambios de </a:t>
            </a:r>
            <a:r>
              <a:rPr lang="es-CO" altLang="en-US" sz="3200" b="1" u="sng">
                <a:solidFill>
                  <a:srgbClr val="92D050"/>
                </a:solidFill>
                <a:latin typeface="Eras Demi ITC" pitchFamily="34" charset="0"/>
              </a:rPr>
              <a:t>o/u - ue</a:t>
            </a:r>
            <a:endParaRPr lang="en-US" altLang="en-US" sz="3200" u="sng">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3200">
                <a:latin typeface="Eras Demi ITC" pitchFamily="34" charset="0"/>
              </a:rPr>
              <a:t>alm</a:t>
            </a:r>
            <a:r>
              <a:rPr lang="es-CO" altLang="en-US" sz="3200">
                <a:solidFill>
                  <a:srgbClr val="92D050"/>
                </a:solidFill>
                <a:latin typeface="Eras Demi ITC" pitchFamily="34" charset="0"/>
              </a:rPr>
              <a:t>o</a:t>
            </a:r>
            <a:r>
              <a:rPr lang="es-CO" altLang="en-US" sz="3200">
                <a:latin typeface="Eras Demi ITC" pitchFamily="34" charset="0"/>
              </a:rPr>
              <a:t>rzar – </a:t>
            </a:r>
            <a:r>
              <a:rPr lang="en-US" altLang="en-US" sz="3200">
                <a:latin typeface="Eras Demi ITC" pitchFamily="34" charset="0"/>
              </a:rPr>
              <a:t>to eat lunch</a:t>
            </a:r>
          </a:p>
          <a:p>
            <a:pPr eaLnBrk="1" hangingPunct="1">
              <a:spcBef>
                <a:spcPct val="0"/>
              </a:spcBef>
              <a:buClrTx/>
              <a:buSzTx/>
              <a:buFont typeface="Constantia" pitchFamily="18" charset="0"/>
              <a:buAutoNum type="arabicPeriod"/>
            </a:pPr>
            <a:r>
              <a:rPr lang="es-CO" altLang="en-US" sz="3200">
                <a:latin typeface="Eras Demi ITC" pitchFamily="34" charset="0"/>
              </a:rPr>
              <a:t>p</a:t>
            </a:r>
            <a:r>
              <a:rPr lang="es-CO" altLang="en-US" sz="3200">
                <a:solidFill>
                  <a:srgbClr val="92D050"/>
                </a:solidFill>
                <a:latin typeface="Eras Demi ITC" pitchFamily="34" charset="0"/>
              </a:rPr>
              <a:t>o</a:t>
            </a:r>
            <a:r>
              <a:rPr lang="es-CO" altLang="en-US" sz="3200">
                <a:latin typeface="Eras Demi ITC" pitchFamily="34" charset="0"/>
              </a:rPr>
              <a:t>der – </a:t>
            </a:r>
            <a:r>
              <a:rPr lang="en-US" altLang="en-US" sz="3200">
                <a:latin typeface="Eras Demi ITC" pitchFamily="34" charset="0"/>
              </a:rPr>
              <a:t>to be able to </a:t>
            </a:r>
          </a:p>
          <a:p>
            <a:pPr eaLnBrk="1" hangingPunct="1">
              <a:spcBef>
                <a:spcPct val="0"/>
              </a:spcBef>
              <a:buClrTx/>
              <a:buSzTx/>
              <a:buFont typeface="Constantia" pitchFamily="18" charset="0"/>
              <a:buAutoNum type="arabicPeriod"/>
            </a:pPr>
            <a:r>
              <a:rPr lang="es-CO" altLang="en-US" sz="3200">
                <a:latin typeface="Eras Demi ITC" pitchFamily="34" charset="0"/>
              </a:rPr>
              <a:t>d</a:t>
            </a:r>
            <a:r>
              <a:rPr lang="es-CO" altLang="en-US" sz="3200">
                <a:solidFill>
                  <a:srgbClr val="92D050"/>
                </a:solidFill>
                <a:latin typeface="Eras Demi ITC" pitchFamily="34" charset="0"/>
              </a:rPr>
              <a:t>o</a:t>
            </a:r>
            <a:r>
              <a:rPr lang="es-CO" altLang="en-US" sz="3200">
                <a:latin typeface="Eras Demi ITC" pitchFamily="34" charset="0"/>
              </a:rPr>
              <a:t>rmir – </a:t>
            </a:r>
            <a:r>
              <a:rPr lang="en-US" altLang="en-US" sz="3200">
                <a:latin typeface="Eras Demi ITC" pitchFamily="34" charset="0"/>
              </a:rPr>
              <a:t>to sleep</a:t>
            </a:r>
          </a:p>
          <a:p>
            <a:pPr eaLnBrk="1" hangingPunct="1">
              <a:spcBef>
                <a:spcPct val="0"/>
              </a:spcBef>
              <a:buClrTx/>
              <a:buSzTx/>
              <a:buFont typeface="Constantia" pitchFamily="18" charset="0"/>
              <a:buAutoNum type="arabicPeriod"/>
            </a:pPr>
            <a:r>
              <a:rPr lang="es-CO" altLang="en-US" sz="3200">
                <a:latin typeface="Eras Demi ITC" pitchFamily="34" charset="0"/>
              </a:rPr>
              <a:t>m</a:t>
            </a:r>
            <a:r>
              <a:rPr lang="es-CO" altLang="en-US" sz="3200">
                <a:solidFill>
                  <a:srgbClr val="92D050"/>
                </a:solidFill>
                <a:latin typeface="Eras Demi ITC" pitchFamily="34" charset="0"/>
              </a:rPr>
              <a:t>o</a:t>
            </a:r>
            <a:r>
              <a:rPr lang="es-CO" altLang="en-US" sz="3200">
                <a:latin typeface="Eras Demi ITC" pitchFamily="34" charset="0"/>
              </a:rPr>
              <a:t>rir – </a:t>
            </a:r>
            <a:r>
              <a:rPr lang="en-US" altLang="en-US" sz="3200">
                <a:latin typeface="Eras Demi ITC" pitchFamily="34" charset="0"/>
              </a:rPr>
              <a:t>to die</a:t>
            </a:r>
          </a:p>
          <a:p>
            <a:pPr eaLnBrk="1" hangingPunct="1">
              <a:spcBef>
                <a:spcPct val="0"/>
              </a:spcBef>
              <a:buClrTx/>
              <a:buSzTx/>
              <a:buFont typeface="Constantia" pitchFamily="18" charset="0"/>
              <a:buAutoNum type="arabicPeriod"/>
            </a:pPr>
            <a:r>
              <a:rPr lang="es-CO" altLang="en-US" sz="3200">
                <a:latin typeface="Eras Demi ITC" pitchFamily="34" charset="0"/>
              </a:rPr>
              <a:t>c</a:t>
            </a:r>
            <a:r>
              <a:rPr lang="es-CO" altLang="en-US" sz="3200">
                <a:solidFill>
                  <a:srgbClr val="92D050"/>
                </a:solidFill>
                <a:latin typeface="Eras Demi ITC" pitchFamily="34" charset="0"/>
              </a:rPr>
              <a:t>o</a:t>
            </a:r>
            <a:r>
              <a:rPr lang="es-CO" altLang="en-US" sz="3200">
                <a:latin typeface="Eras Demi ITC" pitchFamily="34" charset="0"/>
              </a:rPr>
              <a:t>star – </a:t>
            </a:r>
            <a:r>
              <a:rPr lang="en-US" altLang="en-US" sz="3200">
                <a:latin typeface="Eras Demi ITC" pitchFamily="34" charset="0"/>
              </a:rPr>
              <a:t>to cost</a:t>
            </a:r>
          </a:p>
          <a:p>
            <a:pPr eaLnBrk="1" hangingPunct="1">
              <a:spcBef>
                <a:spcPct val="0"/>
              </a:spcBef>
              <a:buClrTx/>
              <a:buSzTx/>
              <a:buFont typeface="Constantia" pitchFamily="18" charset="0"/>
              <a:buAutoNum type="arabicPeriod"/>
            </a:pPr>
            <a:r>
              <a:rPr lang="es-CO" altLang="en-US" sz="3200">
                <a:latin typeface="Eras Demi ITC" pitchFamily="34" charset="0"/>
              </a:rPr>
              <a:t>v</a:t>
            </a:r>
            <a:r>
              <a:rPr lang="es-CO" altLang="en-US" sz="3200">
                <a:solidFill>
                  <a:srgbClr val="92D050"/>
                </a:solidFill>
                <a:latin typeface="Eras Demi ITC" pitchFamily="34" charset="0"/>
              </a:rPr>
              <a:t>o</a:t>
            </a:r>
            <a:r>
              <a:rPr lang="es-CO" altLang="en-US" sz="3200">
                <a:latin typeface="Eras Demi ITC" pitchFamily="34" charset="0"/>
              </a:rPr>
              <a:t>lver – </a:t>
            </a:r>
            <a:r>
              <a:rPr lang="en-US" altLang="en-US" sz="3200">
                <a:latin typeface="Eras Demi ITC" pitchFamily="34" charset="0"/>
              </a:rPr>
              <a:t>to return</a:t>
            </a:r>
          </a:p>
          <a:p>
            <a:pPr eaLnBrk="1" hangingPunct="1">
              <a:spcBef>
                <a:spcPct val="0"/>
              </a:spcBef>
              <a:buClrTx/>
              <a:buSzTx/>
              <a:buFont typeface="Constantia" pitchFamily="18" charset="0"/>
              <a:buAutoNum type="arabicPeriod"/>
            </a:pPr>
            <a:r>
              <a:rPr lang="es-CO" altLang="en-US" sz="3200">
                <a:latin typeface="Eras Demi ITC" pitchFamily="34" charset="0"/>
              </a:rPr>
              <a:t>j</a:t>
            </a:r>
            <a:r>
              <a:rPr lang="es-CO" altLang="en-US" sz="3200">
                <a:solidFill>
                  <a:srgbClr val="92D050"/>
                </a:solidFill>
                <a:latin typeface="Eras Demi ITC" pitchFamily="34" charset="0"/>
              </a:rPr>
              <a:t>u</a:t>
            </a:r>
            <a:r>
              <a:rPr lang="es-CO" altLang="en-US" sz="3200">
                <a:latin typeface="Eras Demi ITC" pitchFamily="34" charset="0"/>
              </a:rPr>
              <a:t>gar – to play</a:t>
            </a:r>
            <a:endParaRPr lang="en-US" altLang="en-US" sz="3200">
              <a:latin typeface="Eras Demi ITC" pitchFamily="34" charset="0"/>
            </a:endParaRPr>
          </a:p>
        </p:txBody>
      </p:sp>
      <p:sp>
        <p:nvSpPr>
          <p:cNvPr id="4" name="Rectangle 3"/>
          <p:cNvSpPr/>
          <p:nvPr/>
        </p:nvSpPr>
        <p:spPr>
          <a:xfrm>
            <a:off x="609600" y="304800"/>
            <a:ext cx="8077200" cy="707886"/>
          </a:xfrm>
          <a:prstGeom prst="rect">
            <a:avLst/>
          </a:prstGeom>
        </p:spPr>
        <p:txBody>
          <a:bodyPr>
            <a:spAutoFit/>
          </a:bodyPr>
          <a:lstStyle/>
          <a:p>
            <a:pPr algn="ctr" fontAlgn="auto">
              <a:spcBef>
                <a:spcPts val="0"/>
              </a:spcBef>
              <a:spcAft>
                <a:spcPts val="0"/>
              </a:spcAft>
              <a:defRPr/>
            </a:pPr>
            <a:r>
              <a:rPr lang="en-US" sz="4000" spc="-100" dirty="0"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Las </a:t>
            </a:r>
            <a:r>
              <a:rPr lang="en-US" sz="4000" spc="-100" dirty="0" err="1" smtClean="0">
                <a:ln w="3200">
                  <a:solidFill>
                    <a:schemeClr val="bg2">
                      <a:shade val="75000"/>
                      <a:alpha val="25000"/>
                    </a:schemeClr>
                  </a:solidFill>
                  <a:prstDash val="solid"/>
                  <a:round/>
                </a:ln>
                <a:solidFill>
                  <a:srgbClr val="FFC000"/>
                </a:solidFill>
                <a:effectLst>
                  <a:innerShdw blurRad="50800" dist="25400" dir="13500000">
                    <a:prstClr val="black">
                      <a:alpha val="70000"/>
                    </a:prstClr>
                  </a:innerShdw>
                </a:effectLst>
                <a:latin typeface="Eras Demi ITC" pitchFamily="34" charset="0"/>
              </a:rPr>
              <a:t>respuestas</a:t>
            </a:r>
            <a:endParaRPr lang="en-US" sz="4000" dirty="0">
              <a:latin typeface="+mn-lt"/>
            </a:endParaRPr>
          </a:p>
        </p:txBody>
      </p:sp>
    </p:spTree>
    <p:extLst>
      <p:ext uri="{BB962C8B-B14F-4D97-AF65-F5344CB8AC3E}">
        <p14:creationId xmlns:p14="http://schemas.microsoft.com/office/powerpoint/2010/main" val="2660667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914400" y="762000"/>
            <a:ext cx="731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4000" b="1" u="sng">
                <a:latin typeface="Eras Demi ITC" pitchFamily="34" charset="0"/>
              </a:rPr>
              <a:t>Cambios de </a:t>
            </a:r>
            <a:r>
              <a:rPr lang="es-CO" altLang="en-US" sz="4000" b="1" u="sng">
                <a:solidFill>
                  <a:srgbClr val="92D050"/>
                </a:solidFill>
                <a:latin typeface="Eras Demi ITC" pitchFamily="34" charset="0"/>
              </a:rPr>
              <a:t>e - ie</a:t>
            </a:r>
            <a:endParaRPr lang="en-US" altLang="en-US" sz="4000" u="sng">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qu</a:t>
            </a:r>
            <a:r>
              <a:rPr lang="es-CO" altLang="en-US" sz="4000">
                <a:solidFill>
                  <a:srgbClr val="92D050"/>
                </a:solidFill>
                <a:latin typeface="Eras Demi ITC" pitchFamily="34" charset="0"/>
              </a:rPr>
              <a:t>e</a:t>
            </a:r>
            <a:r>
              <a:rPr lang="es-CO" altLang="en-US" sz="4000">
                <a:latin typeface="Eras Demi ITC" pitchFamily="34" charset="0"/>
              </a:rPr>
              <a:t>rer - ________________</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pref</a:t>
            </a:r>
            <a:r>
              <a:rPr lang="es-CO" altLang="en-US" sz="4000">
                <a:solidFill>
                  <a:srgbClr val="92D050"/>
                </a:solidFill>
                <a:latin typeface="Eras Demi ITC" pitchFamily="34" charset="0"/>
              </a:rPr>
              <a:t>e</a:t>
            </a:r>
            <a:r>
              <a:rPr lang="es-CO" altLang="en-US" sz="4000">
                <a:latin typeface="Eras Demi ITC" pitchFamily="34" charset="0"/>
              </a:rPr>
              <a:t>rir - ________________</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p</a:t>
            </a:r>
            <a:r>
              <a:rPr lang="es-CO" altLang="en-US" sz="4000">
                <a:solidFill>
                  <a:srgbClr val="92D050"/>
                </a:solidFill>
                <a:latin typeface="Eras Demi ITC" pitchFamily="34" charset="0"/>
              </a:rPr>
              <a:t>e</a:t>
            </a:r>
            <a:r>
              <a:rPr lang="es-CO" altLang="en-US" sz="4000">
                <a:latin typeface="Eras Demi ITC" pitchFamily="34" charset="0"/>
              </a:rPr>
              <a:t>rder - ________________</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emp</a:t>
            </a:r>
            <a:r>
              <a:rPr lang="es-CO" altLang="en-US" sz="4000">
                <a:solidFill>
                  <a:srgbClr val="92D050"/>
                </a:solidFill>
                <a:latin typeface="Eras Demi ITC" pitchFamily="34" charset="0"/>
              </a:rPr>
              <a:t>e</a:t>
            </a:r>
            <a:r>
              <a:rPr lang="es-CO" altLang="en-US" sz="4000">
                <a:latin typeface="Eras Demi ITC" pitchFamily="34" charset="0"/>
              </a:rPr>
              <a:t>zar - _______________</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p</a:t>
            </a:r>
            <a:r>
              <a:rPr lang="es-CO" altLang="en-US" sz="4000">
                <a:solidFill>
                  <a:srgbClr val="92D050"/>
                </a:solidFill>
                <a:latin typeface="Eras Demi ITC" pitchFamily="34" charset="0"/>
              </a:rPr>
              <a:t>e</a:t>
            </a:r>
            <a:r>
              <a:rPr lang="es-CO" altLang="en-US" sz="4000">
                <a:latin typeface="Eras Demi ITC" pitchFamily="34" charset="0"/>
              </a:rPr>
              <a:t>nsar - ________________</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ent</a:t>
            </a:r>
            <a:r>
              <a:rPr lang="es-CO" altLang="en-US" sz="4000">
                <a:solidFill>
                  <a:srgbClr val="92D050"/>
                </a:solidFill>
                <a:latin typeface="Eras Demi ITC" pitchFamily="34" charset="0"/>
              </a:rPr>
              <a:t>e</a:t>
            </a:r>
            <a:r>
              <a:rPr lang="es-CO" altLang="en-US" sz="4000">
                <a:latin typeface="Eras Demi ITC" pitchFamily="34" charset="0"/>
              </a:rPr>
              <a:t>nder - ______________</a:t>
            </a:r>
          </a:p>
        </p:txBody>
      </p:sp>
    </p:spTree>
    <p:extLst>
      <p:ext uri="{BB962C8B-B14F-4D97-AF65-F5344CB8AC3E}">
        <p14:creationId xmlns:p14="http://schemas.microsoft.com/office/powerpoint/2010/main" val="51073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sz="4400" dirty="0" smtClean="0"/>
              <a:t>5B Di que te falta lo siguiente:</a:t>
            </a:r>
            <a:endParaRPr lang="en-US" sz="4400" dirty="0"/>
          </a:p>
        </p:txBody>
      </p:sp>
      <p:sp>
        <p:nvSpPr>
          <p:cNvPr id="2" name="Content Placeholder 1"/>
          <p:cNvSpPr>
            <a:spLocks noGrp="1"/>
          </p:cNvSpPr>
          <p:nvPr>
            <p:ph idx="1"/>
          </p:nvPr>
        </p:nvSpPr>
        <p:spPr/>
        <p:txBody>
          <a:bodyPr/>
          <a:lstStyle/>
          <a:p>
            <a:r>
              <a:rPr lang="es-CR" dirty="0" smtClean="0"/>
              <a:t>Me falta (un/una…)</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967903"/>
            <a:ext cx="175418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048000"/>
            <a:ext cx="1682961"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7656" y="3383685"/>
            <a:ext cx="1639744"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2209800"/>
            <a:ext cx="2068668" cy="138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863" y="1676400"/>
            <a:ext cx="175418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9309" y="5085555"/>
            <a:ext cx="2263763"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600" y="4418878"/>
            <a:ext cx="17849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878387"/>
            <a:ext cx="2506057"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4542" y="5504926"/>
            <a:ext cx="1331913" cy="132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00394" y="3569041"/>
            <a:ext cx="2296991" cy="19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187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914400" y="762000"/>
            <a:ext cx="731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4000" b="1" u="sng">
                <a:latin typeface="Eras Demi ITC" pitchFamily="34" charset="0"/>
              </a:rPr>
              <a:t>Cambios de </a:t>
            </a:r>
            <a:r>
              <a:rPr lang="es-CO" altLang="en-US" sz="4000" b="1" u="sng">
                <a:solidFill>
                  <a:srgbClr val="92D050"/>
                </a:solidFill>
                <a:latin typeface="Eras Demi ITC" pitchFamily="34" charset="0"/>
              </a:rPr>
              <a:t>e - ie</a:t>
            </a:r>
            <a:endParaRPr lang="en-US" altLang="en-US" sz="4000" u="sng">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qu</a:t>
            </a:r>
            <a:r>
              <a:rPr lang="es-CO" altLang="en-US" sz="4000">
                <a:solidFill>
                  <a:srgbClr val="92D050"/>
                </a:solidFill>
                <a:latin typeface="Eras Demi ITC" pitchFamily="34" charset="0"/>
              </a:rPr>
              <a:t>e</a:t>
            </a:r>
            <a:r>
              <a:rPr lang="es-CO" altLang="en-US" sz="4000">
                <a:latin typeface="Eras Demi ITC" pitchFamily="34" charset="0"/>
              </a:rPr>
              <a:t>rer – to want</a:t>
            </a:r>
            <a:endParaRPr lang="en-US" altLang="en-US" sz="4000">
              <a:latin typeface="Eras Demi ITC" pitchFamily="34" charset="0"/>
            </a:endParaRPr>
          </a:p>
          <a:p>
            <a:pPr eaLnBrk="1" hangingPunct="1">
              <a:spcBef>
                <a:spcPct val="0"/>
              </a:spcBef>
              <a:buClrTx/>
              <a:buSzTx/>
              <a:buFont typeface="Constantia" pitchFamily="18" charset="0"/>
              <a:buAutoNum type="arabicPeriod"/>
            </a:pPr>
            <a:r>
              <a:rPr lang="es-CO" altLang="en-US" sz="4000">
                <a:latin typeface="Eras Demi ITC" pitchFamily="34" charset="0"/>
              </a:rPr>
              <a:t>pref</a:t>
            </a:r>
            <a:r>
              <a:rPr lang="es-CO" altLang="en-US" sz="4000">
                <a:solidFill>
                  <a:srgbClr val="92D050"/>
                </a:solidFill>
                <a:latin typeface="Eras Demi ITC" pitchFamily="34" charset="0"/>
              </a:rPr>
              <a:t>e</a:t>
            </a:r>
            <a:r>
              <a:rPr lang="es-CO" altLang="en-US" sz="4000">
                <a:latin typeface="Eras Demi ITC" pitchFamily="34" charset="0"/>
              </a:rPr>
              <a:t>rir – </a:t>
            </a:r>
            <a:r>
              <a:rPr lang="en-US" altLang="en-US" sz="4000">
                <a:latin typeface="Eras Demi ITC" pitchFamily="34" charset="0"/>
              </a:rPr>
              <a:t>to prefer</a:t>
            </a:r>
          </a:p>
          <a:p>
            <a:pPr eaLnBrk="1" hangingPunct="1">
              <a:spcBef>
                <a:spcPct val="0"/>
              </a:spcBef>
              <a:buClrTx/>
              <a:buSzTx/>
              <a:buFont typeface="Constantia" pitchFamily="18" charset="0"/>
              <a:buAutoNum type="arabicPeriod"/>
            </a:pPr>
            <a:r>
              <a:rPr lang="es-CO" altLang="en-US" sz="4000">
                <a:latin typeface="Eras Demi ITC" pitchFamily="34" charset="0"/>
              </a:rPr>
              <a:t>p</a:t>
            </a:r>
            <a:r>
              <a:rPr lang="es-CO" altLang="en-US" sz="4000">
                <a:solidFill>
                  <a:srgbClr val="92D050"/>
                </a:solidFill>
                <a:latin typeface="Eras Demi ITC" pitchFamily="34" charset="0"/>
              </a:rPr>
              <a:t>e</a:t>
            </a:r>
            <a:r>
              <a:rPr lang="es-CO" altLang="en-US" sz="4000">
                <a:latin typeface="Eras Demi ITC" pitchFamily="34" charset="0"/>
              </a:rPr>
              <a:t>rder – </a:t>
            </a:r>
            <a:r>
              <a:rPr lang="en-US" altLang="en-US" sz="4000">
                <a:latin typeface="Eras Demi ITC" pitchFamily="34" charset="0"/>
              </a:rPr>
              <a:t>to lose</a:t>
            </a:r>
          </a:p>
          <a:p>
            <a:pPr eaLnBrk="1" hangingPunct="1">
              <a:spcBef>
                <a:spcPct val="0"/>
              </a:spcBef>
              <a:buClrTx/>
              <a:buSzTx/>
              <a:buFont typeface="Constantia" pitchFamily="18" charset="0"/>
              <a:buAutoNum type="arabicPeriod"/>
            </a:pPr>
            <a:r>
              <a:rPr lang="es-CO" altLang="en-US" sz="4000">
                <a:latin typeface="Eras Demi ITC" pitchFamily="34" charset="0"/>
              </a:rPr>
              <a:t>emp</a:t>
            </a:r>
            <a:r>
              <a:rPr lang="es-CO" altLang="en-US" sz="4000">
                <a:solidFill>
                  <a:srgbClr val="92D050"/>
                </a:solidFill>
                <a:latin typeface="Eras Demi ITC" pitchFamily="34" charset="0"/>
              </a:rPr>
              <a:t>e</a:t>
            </a:r>
            <a:r>
              <a:rPr lang="es-CO" altLang="en-US" sz="4000">
                <a:latin typeface="Eras Demi ITC" pitchFamily="34" charset="0"/>
              </a:rPr>
              <a:t>zar – </a:t>
            </a:r>
            <a:r>
              <a:rPr lang="en-US" altLang="en-US" sz="4000">
                <a:latin typeface="Eras Demi ITC" pitchFamily="34" charset="0"/>
              </a:rPr>
              <a:t>to begin</a:t>
            </a:r>
          </a:p>
          <a:p>
            <a:pPr eaLnBrk="1" hangingPunct="1">
              <a:spcBef>
                <a:spcPct val="0"/>
              </a:spcBef>
              <a:buClrTx/>
              <a:buSzTx/>
              <a:buFont typeface="Constantia" pitchFamily="18" charset="0"/>
              <a:buAutoNum type="arabicPeriod"/>
            </a:pPr>
            <a:r>
              <a:rPr lang="es-CO" altLang="en-US" sz="4000">
                <a:latin typeface="Eras Demi ITC" pitchFamily="34" charset="0"/>
              </a:rPr>
              <a:t>p</a:t>
            </a:r>
            <a:r>
              <a:rPr lang="es-CO" altLang="en-US" sz="4000">
                <a:solidFill>
                  <a:srgbClr val="92D050"/>
                </a:solidFill>
                <a:latin typeface="Eras Demi ITC" pitchFamily="34" charset="0"/>
              </a:rPr>
              <a:t>e</a:t>
            </a:r>
            <a:r>
              <a:rPr lang="es-CO" altLang="en-US" sz="4000">
                <a:latin typeface="Eras Demi ITC" pitchFamily="34" charset="0"/>
              </a:rPr>
              <a:t>nsar – </a:t>
            </a:r>
            <a:r>
              <a:rPr lang="en-US" altLang="en-US" sz="4000">
                <a:latin typeface="Eras Demi ITC" pitchFamily="34" charset="0"/>
              </a:rPr>
              <a:t>to think</a:t>
            </a:r>
          </a:p>
          <a:p>
            <a:pPr eaLnBrk="1" hangingPunct="1">
              <a:spcBef>
                <a:spcPct val="0"/>
              </a:spcBef>
              <a:buClrTx/>
              <a:buSzTx/>
              <a:buFont typeface="Constantia" pitchFamily="18" charset="0"/>
              <a:buAutoNum type="arabicPeriod"/>
            </a:pPr>
            <a:r>
              <a:rPr lang="es-CO" altLang="en-US" sz="4000">
                <a:latin typeface="Eras Demi ITC" pitchFamily="34" charset="0"/>
              </a:rPr>
              <a:t>ent</a:t>
            </a:r>
            <a:r>
              <a:rPr lang="es-CO" altLang="en-US" sz="4000">
                <a:solidFill>
                  <a:srgbClr val="92D050"/>
                </a:solidFill>
                <a:latin typeface="Eras Demi ITC" pitchFamily="34" charset="0"/>
              </a:rPr>
              <a:t>e</a:t>
            </a:r>
            <a:r>
              <a:rPr lang="es-CO" altLang="en-US" sz="4000">
                <a:latin typeface="Eras Demi ITC" pitchFamily="34" charset="0"/>
              </a:rPr>
              <a:t>nder – to understand</a:t>
            </a:r>
          </a:p>
        </p:txBody>
      </p:sp>
    </p:spTree>
    <p:extLst>
      <p:ext uri="{BB962C8B-B14F-4D97-AF65-F5344CB8AC3E}">
        <p14:creationId xmlns:p14="http://schemas.microsoft.com/office/powerpoint/2010/main" val="409340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3400" y="609600"/>
            <a:ext cx="8077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4000" b="1" u="sng" dirty="0">
                <a:latin typeface="Eras Demi ITC" pitchFamily="34" charset="0"/>
              </a:rPr>
              <a:t>Cambios </a:t>
            </a:r>
            <a:r>
              <a:rPr lang="es-CO" altLang="en-US" sz="4000" b="1" u="sng" dirty="0">
                <a:solidFill>
                  <a:srgbClr val="92D050"/>
                </a:solidFill>
                <a:latin typeface="Eras Demi ITC" pitchFamily="34" charset="0"/>
              </a:rPr>
              <a:t>e –i</a:t>
            </a:r>
            <a:endParaRPr lang="en-US" altLang="en-US" sz="4000" u="sng" dirty="0">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4000" dirty="0">
                <a:latin typeface="Eras Demi ITC" pitchFamily="34" charset="0"/>
              </a:rPr>
              <a:t>rep</a:t>
            </a:r>
            <a:r>
              <a:rPr lang="es-CO" altLang="en-US" sz="4000" dirty="0">
                <a:solidFill>
                  <a:srgbClr val="92D050"/>
                </a:solidFill>
                <a:latin typeface="Eras Demi ITC" pitchFamily="34" charset="0"/>
              </a:rPr>
              <a:t>e</a:t>
            </a:r>
            <a:r>
              <a:rPr lang="es-CO" altLang="en-US" sz="4000" dirty="0">
                <a:latin typeface="Eras Demi ITC" pitchFamily="34" charset="0"/>
              </a:rPr>
              <a:t>tir - ________________</a:t>
            </a:r>
            <a:endParaRPr lang="en-US" altLang="en-US" sz="4000" dirty="0">
              <a:latin typeface="Eras Demi ITC" pitchFamily="34" charset="0"/>
            </a:endParaRPr>
          </a:p>
          <a:p>
            <a:pPr eaLnBrk="1" hangingPunct="1">
              <a:spcBef>
                <a:spcPct val="0"/>
              </a:spcBef>
              <a:buClrTx/>
              <a:buSzTx/>
              <a:buFont typeface="Constantia" pitchFamily="18" charset="0"/>
              <a:buAutoNum type="arabicPeriod"/>
            </a:pPr>
            <a:r>
              <a:rPr lang="es-CO" altLang="en-US" sz="4000" dirty="0">
                <a:latin typeface="Eras Demi ITC" pitchFamily="34" charset="0"/>
              </a:rPr>
              <a:t>s</a:t>
            </a:r>
            <a:r>
              <a:rPr lang="es-CO" altLang="en-US" sz="4000" dirty="0">
                <a:solidFill>
                  <a:srgbClr val="92D050"/>
                </a:solidFill>
                <a:latin typeface="Eras Demi ITC" pitchFamily="34" charset="0"/>
              </a:rPr>
              <a:t>e</a:t>
            </a:r>
            <a:r>
              <a:rPr lang="es-CO" altLang="en-US" sz="4000" dirty="0">
                <a:latin typeface="Eras Demi ITC" pitchFamily="34" charset="0"/>
              </a:rPr>
              <a:t>rvir - ________________</a:t>
            </a:r>
            <a:endParaRPr lang="en-US" altLang="en-US" sz="4000" dirty="0">
              <a:latin typeface="Eras Demi ITC" pitchFamily="34" charset="0"/>
            </a:endParaRPr>
          </a:p>
          <a:p>
            <a:pPr eaLnBrk="1" hangingPunct="1">
              <a:spcBef>
                <a:spcPct val="0"/>
              </a:spcBef>
              <a:buClrTx/>
              <a:buSzTx/>
              <a:buFont typeface="Constantia" pitchFamily="18" charset="0"/>
              <a:buAutoNum type="arabicPeriod"/>
            </a:pPr>
            <a:r>
              <a:rPr lang="es-CO" altLang="en-US" sz="4000" dirty="0">
                <a:latin typeface="Eras Demi ITC" pitchFamily="34" charset="0"/>
              </a:rPr>
              <a:t>p</a:t>
            </a:r>
            <a:r>
              <a:rPr lang="es-CO" altLang="en-US" sz="4000" dirty="0">
                <a:solidFill>
                  <a:srgbClr val="92D050"/>
                </a:solidFill>
                <a:latin typeface="Eras Demi ITC" pitchFamily="34" charset="0"/>
              </a:rPr>
              <a:t>e</a:t>
            </a:r>
            <a:r>
              <a:rPr lang="es-CO" altLang="en-US" sz="4000" dirty="0">
                <a:latin typeface="Eras Demi ITC" pitchFamily="34" charset="0"/>
              </a:rPr>
              <a:t>dir - ________________</a:t>
            </a:r>
            <a:endParaRPr lang="en-US" altLang="en-US" sz="4000" dirty="0">
              <a:latin typeface="Eras Demi ITC" pitchFamily="34" charset="0"/>
            </a:endParaRPr>
          </a:p>
          <a:p>
            <a:pPr eaLnBrk="1" hangingPunct="1">
              <a:spcBef>
                <a:spcPct val="0"/>
              </a:spcBef>
              <a:buClrTx/>
              <a:buSzTx/>
              <a:buFontTx/>
              <a:buNone/>
            </a:pPr>
            <a:endParaRPr lang="en-US" altLang="en-US" sz="4000" dirty="0">
              <a:latin typeface="Eras Demi ITC" pitchFamily="34" charset="0"/>
            </a:endParaRPr>
          </a:p>
        </p:txBody>
      </p:sp>
      <p:sp>
        <p:nvSpPr>
          <p:cNvPr id="5" name="Oval Callout 4"/>
          <p:cNvSpPr/>
          <p:nvPr/>
        </p:nvSpPr>
        <p:spPr>
          <a:xfrm>
            <a:off x="-1545021" y="6931572"/>
            <a:ext cx="2057400" cy="1219200"/>
          </a:xfrm>
          <a:prstGeom prst="wedgeEllipseCallout">
            <a:avLst>
              <a:gd name="adj1" fmla="val 74210"/>
              <a:gd name="adj2" fmla="val -44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chemeClr val="accent4">
                  <a:lumMod val="75000"/>
                </a:schemeClr>
              </a:solidFill>
              <a:latin typeface="Eras Demi ITC" pitchFamily="34" charset="0"/>
            </a:endParaRPr>
          </a:p>
        </p:txBody>
      </p:sp>
    </p:spTree>
    <p:extLst>
      <p:ext uri="{BB962C8B-B14F-4D97-AF65-F5344CB8AC3E}">
        <p14:creationId xmlns:p14="http://schemas.microsoft.com/office/powerpoint/2010/main" val="1054179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533400" y="609600"/>
            <a:ext cx="8077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9C9C9C"/>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82828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9C9C9C"/>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9C9C9C"/>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9C9C9C"/>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pPr>
            <a:r>
              <a:rPr lang="es-CO" altLang="en-US" sz="4000" b="1" u="sng" dirty="0">
                <a:latin typeface="Eras Demi ITC" pitchFamily="34" charset="0"/>
              </a:rPr>
              <a:t>Cambios </a:t>
            </a:r>
            <a:r>
              <a:rPr lang="es-CO" altLang="en-US" sz="4000" b="1" u="sng" dirty="0">
                <a:solidFill>
                  <a:srgbClr val="92D050"/>
                </a:solidFill>
                <a:latin typeface="Eras Demi ITC" pitchFamily="34" charset="0"/>
              </a:rPr>
              <a:t>e –i</a:t>
            </a:r>
            <a:endParaRPr lang="en-US" altLang="en-US" sz="4000" u="sng" dirty="0">
              <a:solidFill>
                <a:srgbClr val="92D050"/>
              </a:solidFill>
              <a:latin typeface="Eras Demi ITC" pitchFamily="34" charset="0"/>
            </a:endParaRPr>
          </a:p>
          <a:p>
            <a:pPr eaLnBrk="1" hangingPunct="1">
              <a:spcBef>
                <a:spcPct val="0"/>
              </a:spcBef>
              <a:buClrTx/>
              <a:buSzTx/>
              <a:buFont typeface="Constantia" pitchFamily="18" charset="0"/>
              <a:buAutoNum type="arabicPeriod"/>
            </a:pPr>
            <a:r>
              <a:rPr lang="es-CO" altLang="en-US" sz="4000" dirty="0">
                <a:latin typeface="Eras Demi ITC" pitchFamily="34" charset="0"/>
              </a:rPr>
              <a:t>rep</a:t>
            </a:r>
            <a:r>
              <a:rPr lang="es-CO" altLang="en-US" sz="4000" dirty="0">
                <a:solidFill>
                  <a:srgbClr val="92D050"/>
                </a:solidFill>
                <a:latin typeface="Eras Demi ITC" pitchFamily="34" charset="0"/>
              </a:rPr>
              <a:t>e</a:t>
            </a:r>
            <a:r>
              <a:rPr lang="es-CO" altLang="en-US" sz="4000" dirty="0">
                <a:latin typeface="Eras Demi ITC" pitchFamily="34" charset="0"/>
              </a:rPr>
              <a:t>tir – </a:t>
            </a:r>
            <a:r>
              <a:rPr lang="en-US" altLang="en-US" sz="4000" dirty="0">
                <a:latin typeface="Eras Demi ITC" pitchFamily="34" charset="0"/>
              </a:rPr>
              <a:t>to repeat</a:t>
            </a:r>
          </a:p>
          <a:p>
            <a:pPr eaLnBrk="1" hangingPunct="1">
              <a:spcBef>
                <a:spcPct val="0"/>
              </a:spcBef>
              <a:buClrTx/>
              <a:buSzTx/>
              <a:buFont typeface="Constantia" pitchFamily="18" charset="0"/>
              <a:buAutoNum type="arabicPeriod"/>
            </a:pPr>
            <a:r>
              <a:rPr lang="es-CO" altLang="en-US" sz="4000" dirty="0">
                <a:latin typeface="Eras Demi ITC" pitchFamily="34" charset="0"/>
              </a:rPr>
              <a:t>s</a:t>
            </a:r>
            <a:r>
              <a:rPr lang="es-CO" altLang="en-US" sz="4000" dirty="0">
                <a:solidFill>
                  <a:srgbClr val="92D050"/>
                </a:solidFill>
                <a:latin typeface="Eras Demi ITC" pitchFamily="34" charset="0"/>
              </a:rPr>
              <a:t>e</a:t>
            </a:r>
            <a:r>
              <a:rPr lang="es-CO" altLang="en-US" sz="4000" dirty="0">
                <a:latin typeface="Eras Demi ITC" pitchFamily="34" charset="0"/>
              </a:rPr>
              <a:t>rvir – </a:t>
            </a:r>
            <a:r>
              <a:rPr lang="en-US" altLang="en-US" sz="4000" dirty="0">
                <a:latin typeface="Eras Demi ITC" pitchFamily="34" charset="0"/>
              </a:rPr>
              <a:t>to serve</a:t>
            </a:r>
          </a:p>
          <a:p>
            <a:pPr eaLnBrk="1" hangingPunct="1">
              <a:spcBef>
                <a:spcPct val="0"/>
              </a:spcBef>
              <a:buClrTx/>
              <a:buSzTx/>
              <a:buFont typeface="Constantia" pitchFamily="18" charset="0"/>
              <a:buAutoNum type="arabicPeriod"/>
            </a:pPr>
            <a:r>
              <a:rPr lang="es-CO" altLang="en-US" sz="4000" dirty="0">
                <a:latin typeface="Eras Demi ITC" pitchFamily="34" charset="0"/>
              </a:rPr>
              <a:t>p</a:t>
            </a:r>
            <a:r>
              <a:rPr lang="es-CO" altLang="en-US" sz="4000" dirty="0">
                <a:solidFill>
                  <a:srgbClr val="92D050"/>
                </a:solidFill>
                <a:latin typeface="Eras Demi ITC" pitchFamily="34" charset="0"/>
              </a:rPr>
              <a:t>e</a:t>
            </a:r>
            <a:r>
              <a:rPr lang="es-CO" altLang="en-US" sz="4000" dirty="0">
                <a:latin typeface="Eras Demi ITC" pitchFamily="34" charset="0"/>
              </a:rPr>
              <a:t>dir – </a:t>
            </a:r>
            <a:r>
              <a:rPr lang="en-US" altLang="en-US" sz="4000" dirty="0">
                <a:latin typeface="Eras Demi ITC" pitchFamily="34" charset="0"/>
              </a:rPr>
              <a:t>to ask/to order</a:t>
            </a:r>
          </a:p>
          <a:p>
            <a:pPr eaLnBrk="1" hangingPunct="1">
              <a:spcBef>
                <a:spcPct val="0"/>
              </a:spcBef>
              <a:buClrTx/>
              <a:buSzTx/>
              <a:buFontTx/>
              <a:buNone/>
            </a:pPr>
            <a:endParaRPr lang="en-US" altLang="en-US" sz="4000" dirty="0">
              <a:latin typeface="Eras Demi ITC" pitchFamily="34" charset="0"/>
            </a:endParaRPr>
          </a:p>
        </p:txBody>
      </p:sp>
      <p:sp>
        <p:nvSpPr>
          <p:cNvPr id="6" name="Explosion 2 5"/>
          <p:cNvSpPr/>
          <p:nvPr/>
        </p:nvSpPr>
        <p:spPr>
          <a:xfrm>
            <a:off x="8610600" y="5867400"/>
            <a:ext cx="228600" cy="304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solidFill>
                <a:schemeClr val="accent4">
                  <a:lumMod val="75000"/>
                </a:schemeClr>
              </a:solidFill>
              <a:latin typeface="Eras Demi ITC" pitchFamily="34" charset="0"/>
            </a:endParaRPr>
          </a:p>
        </p:txBody>
      </p:sp>
    </p:spTree>
    <p:extLst>
      <p:ext uri="{BB962C8B-B14F-4D97-AF65-F5344CB8AC3E}">
        <p14:creationId xmlns:p14="http://schemas.microsoft.com/office/powerpoint/2010/main" val="1959703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Conjugate</a:t>
            </a:r>
            <a:r>
              <a:rPr lang="es-CL" dirty="0" smtClean="0"/>
              <a:t> in </a:t>
            </a:r>
            <a:r>
              <a:rPr lang="es-CL" dirty="0" err="1" smtClean="0"/>
              <a:t>the</a:t>
            </a:r>
            <a:r>
              <a:rPr lang="es-CL" dirty="0" smtClean="0"/>
              <a:t> yo and nosotros </a:t>
            </a:r>
            <a:r>
              <a:rPr lang="es-CL" dirty="0" err="1" smtClean="0"/>
              <a:t>forms</a:t>
            </a:r>
            <a:endParaRPr lang="en-US" dirty="0"/>
          </a:p>
        </p:txBody>
      </p:sp>
      <p:sp>
        <p:nvSpPr>
          <p:cNvPr id="3" name="Content Placeholder 2"/>
          <p:cNvSpPr>
            <a:spLocks noGrp="1"/>
          </p:cNvSpPr>
          <p:nvPr>
            <p:ph sz="half" idx="1"/>
          </p:nvPr>
        </p:nvSpPr>
        <p:spPr/>
        <p:txBody>
          <a:bodyPr>
            <a:normAutofit fontScale="92500" lnSpcReduction="10000"/>
          </a:bodyPr>
          <a:lstStyle/>
          <a:p>
            <a:r>
              <a:rPr lang="es-CL" dirty="0" smtClean="0"/>
              <a:t>1.  querer</a:t>
            </a:r>
          </a:p>
          <a:p>
            <a:r>
              <a:rPr lang="es-CL" dirty="0" smtClean="0"/>
              <a:t>2. repetir</a:t>
            </a:r>
          </a:p>
          <a:p>
            <a:r>
              <a:rPr lang="es-CL" dirty="0" smtClean="0"/>
              <a:t>3. venir</a:t>
            </a:r>
          </a:p>
          <a:p>
            <a:r>
              <a:rPr lang="es-CL" dirty="0" smtClean="0"/>
              <a:t>4. empezar</a:t>
            </a:r>
          </a:p>
          <a:p>
            <a:r>
              <a:rPr lang="es-CL" dirty="0" smtClean="0"/>
              <a:t>5. servir</a:t>
            </a:r>
          </a:p>
          <a:p>
            <a:r>
              <a:rPr lang="es-CL" dirty="0" smtClean="0"/>
              <a:t>6. dormir</a:t>
            </a:r>
          </a:p>
          <a:p>
            <a:r>
              <a:rPr lang="es-CL" dirty="0" smtClean="0"/>
              <a:t>7. jugar</a:t>
            </a:r>
          </a:p>
          <a:p>
            <a:r>
              <a:rPr lang="es-CL" dirty="0" smtClean="0"/>
              <a:t>8. poder</a:t>
            </a:r>
          </a:p>
          <a:p>
            <a:r>
              <a:rPr lang="es-CL" dirty="0" smtClean="0"/>
              <a:t>9.  volver</a:t>
            </a:r>
          </a:p>
          <a:p>
            <a:r>
              <a:rPr lang="es-CL" dirty="0" smtClean="0"/>
              <a:t>10.  pensar</a:t>
            </a:r>
            <a:endParaRPr lang="en-US" dirty="0"/>
          </a:p>
        </p:txBody>
      </p:sp>
      <p:sp>
        <p:nvSpPr>
          <p:cNvPr id="4" name="Content Placeholder 3"/>
          <p:cNvSpPr>
            <a:spLocks noGrp="1"/>
          </p:cNvSpPr>
          <p:nvPr>
            <p:ph sz="half" idx="2"/>
          </p:nvPr>
        </p:nvSpPr>
        <p:spPr>
          <a:xfrm>
            <a:off x="4419600" y="1536192"/>
            <a:ext cx="3962400" cy="4590288"/>
          </a:xfrm>
        </p:spPr>
        <p:txBody>
          <a:bodyPr>
            <a:normAutofit fontScale="92500" lnSpcReduction="10000"/>
          </a:bodyPr>
          <a:lstStyle/>
          <a:p>
            <a:r>
              <a:rPr lang="es-CL" dirty="0" smtClean="0"/>
              <a:t>1. quiero/queremos</a:t>
            </a:r>
          </a:p>
          <a:p>
            <a:r>
              <a:rPr lang="es-CL" dirty="0" smtClean="0"/>
              <a:t>2. repito/repetimos</a:t>
            </a:r>
          </a:p>
          <a:p>
            <a:r>
              <a:rPr lang="es-CL" dirty="0" smtClean="0"/>
              <a:t>3. vengo/venimos</a:t>
            </a:r>
          </a:p>
          <a:p>
            <a:r>
              <a:rPr lang="es-CL" dirty="0" smtClean="0"/>
              <a:t>4. empiezo/empezamos</a:t>
            </a:r>
          </a:p>
          <a:p>
            <a:r>
              <a:rPr lang="es-CL" dirty="0" smtClean="0"/>
              <a:t>5. sirvo/servimos</a:t>
            </a:r>
          </a:p>
          <a:p>
            <a:r>
              <a:rPr lang="es-CL" dirty="0" smtClean="0"/>
              <a:t>6. duermo/dormimos</a:t>
            </a:r>
          </a:p>
          <a:p>
            <a:r>
              <a:rPr lang="es-CL" dirty="0" smtClean="0"/>
              <a:t>7.  juego/jugamos</a:t>
            </a:r>
          </a:p>
          <a:p>
            <a:r>
              <a:rPr lang="es-CL" dirty="0" smtClean="0"/>
              <a:t>8. puedo/podemos</a:t>
            </a:r>
          </a:p>
          <a:p>
            <a:r>
              <a:rPr lang="es-CL" dirty="0" smtClean="0"/>
              <a:t>9. vuelvo/volvemos</a:t>
            </a:r>
          </a:p>
          <a:p>
            <a:r>
              <a:rPr lang="es-CL" dirty="0" smtClean="0"/>
              <a:t>10. pienso/pensamos</a:t>
            </a:r>
            <a:endParaRPr lang="en-US" dirty="0"/>
          </a:p>
        </p:txBody>
      </p:sp>
    </p:spTree>
    <p:extLst>
      <p:ext uri="{BB962C8B-B14F-4D97-AF65-F5344CB8AC3E}">
        <p14:creationId xmlns:p14="http://schemas.microsoft.com/office/powerpoint/2010/main" val="15764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1524000"/>
          </a:xfrm>
        </p:spPr>
        <p:txBody>
          <a:bodyPr>
            <a:normAutofit/>
          </a:bodyPr>
          <a:lstStyle/>
          <a:p>
            <a:pPr algn="l"/>
            <a:r>
              <a:rPr lang="es-CR" sz="3600" dirty="0" smtClean="0"/>
              <a:t>Pidiendo la comida</a:t>
            </a:r>
            <a:r>
              <a:rPr lang="en-US" sz="1400" dirty="0"/>
              <a:t/>
            </a:r>
            <a:br>
              <a:rPr lang="en-US" sz="1400" dirty="0"/>
            </a:br>
            <a:endParaRPr lang="en-US" sz="1400" dirty="0"/>
          </a:p>
        </p:txBody>
      </p:sp>
      <p:sp>
        <p:nvSpPr>
          <p:cNvPr id="4" name="Content Placeholder 3"/>
          <p:cNvSpPr>
            <a:spLocks noGrp="1"/>
          </p:cNvSpPr>
          <p:nvPr>
            <p:ph sz="half" idx="1"/>
          </p:nvPr>
        </p:nvSpPr>
        <p:spPr>
          <a:xfrm>
            <a:off x="4663440" y="2819400"/>
            <a:ext cx="4023360" cy="4038600"/>
          </a:xfrm>
        </p:spPr>
        <p:txBody>
          <a:bodyPr>
            <a:normAutofit fontScale="77500" lnSpcReduction="20000"/>
          </a:bodyPr>
          <a:lstStyle/>
          <a:p>
            <a:pPr algn="l"/>
            <a:r>
              <a:rPr lang="en-US" b="1" u="sng" dirty="0" err="1" smtClean="0"/>
              <a:t>Cliente</a:t>
            </a:r>
            <a:endParaRPr lang="en-US" b="1" u="sng" dirty="0" smtClean="0"/>
          </a:p>
          <a:p>
            <a:pPr algn="l"/>
            <a:endParaRPr lang="en-US" b="1" u="sng" dirty="0" smtClean="0"/>
          </a:p>
          <a:p>
            <a:pPr algn="l"/>
            <a:r>
              <a:rPr lang="es-CR" sz="3600" b="1" dirty="0" smtClean="0"/>
              <a:t>Gracias, </a:t>
            </a:r>
            <a:r>
              <a:rPr lang="es-CR" sz="3300" b="1" dirty="0" smtClean="0"/>
              <a:t>¿Cuál es el especial del día?</a:t>
            </a:r>
          </a:p>
          <a:p>
            <a:pPr marL="457200" lvl="1" indent="0">
              <a:buNone/>
            </a:pPr>
            <a:endParaRPr lang="en-US" b="1" dirty="0"/>
          </a:p>
          <a:p>
            <a:pPr algn="l"/>
            <a:r>
              <a:rPr lang="en-US" sz="2400" i="1" dirty="0" err="1" smtClean="0"/>
              <a:t>Pide</a:t>
            </a:r>
            <a:r>
              <a:rPr lang="en-US" sz="2400" i="1" dirty="0" smtClean="0"/>
              <a:t> el especial del </a:t>
            </a:r>
            <a:r>
              <a:rPr lang="en-US" sz="2400" i="1" dirty="0" err="1" smtClean="0"/>
              <a:t>día</a:t>
            </a:r>
            <a:endParaRPr lang="en-US" sz="2400" i="1" dirty="0"/>
          </a:p>
          <a:p>
            <a:pPr lvl="1"/>
            <a:r>
              <a:rPr lang="es-CR" sz="2400" b="1" dirty="0" smtClean="0"/>
              <a:t>Muy bien, Quisiera/deseo/me gustaría…el especial</a:t>
            </a:r>
            <a:endParaRPr lang="en-US" sz="2400" b="1" dirty="0" smtClean="0"/>
          </a:p>
          <a:p>
            <a:pPr algn="l"/>
            <a:endParaRPr lang="es-CR" sz="1400" dirty="0" smtClean="0"/>
          </a:p>
          <a:p>
            <a:pPr algn="l"/>
            <a:r>
              <a:rPr lang="es-CR" sz="2100" i="1" dirty="0" smtClean="0"/>
              <a:t>Pide algo de beber</a:t>
            </a:r>
          </a:p>
          <a:p>
            <a:pPr lvl="1"/>
            <a:r>
              <a:rPr lang="es-CR" sz="2800" b="1" dirty="0" smtClean="0"/>
              <a:t>Sí, quisiera…un vaso de agua/un café/un refresco</a:t>
            </a:r>
            <a:endParaRPr lang="en-US" sz="2800" b="1" dirty="0"/>
          </a:p>
        </p:txBody>
      </p:sp>
      <p:sp>
        <p:nvSpPr>
          <p:cNvPr id="3" name="Content Placeholder 2"/>
          <p:cNvSpPr>
            <a:spLocks noGrp="1"/>
          </p:cNvSpPr>
          <p:nvPr>
            <p:ph sz="half" idx="2"/>
          </p:nvPr>
        </p:nvSpPr>
        <p:spPr>
          <a:xfrm>
            <a:off x="0" y="2819400"/>
            <a:ext cx="4480561" cy="4038600"/>
          </a:xfrm>
          <a:prstGeom prst="rect">
            <a:avLst/>
          </a:prstGeom>
        </p:spPr>
        <p:txBody>
          <a:bodyPr>
            <a:normAutofit fontScale="77500" lnSpcReduction="20000"/>
          </a:bodyPr>
          <a:lstStyle/>
          <a:p>
            <a:pPr algn="l"/>
            <a:r>
              <a:rPr lang="en-US" b="1" u="sng" dirty="0" err="1" smtClean="0"/>
              <a:t>Camarero</a:t>
            </a:r>
            <a:r>
              <a:rPr lang="en-US" b="1" u="sng" dirty="0" smtClean="0"/>
              <a:t>(a)</a:t>
            </a:r>
          </a:p>
          <a:p>
            <a:pPr algn="l"/>
            <a:r>
              <a:rPr lang="en-US" sz="2400" i="1" dirty="0" smtClean="0"/>
              <a:t>Greet and give the client(s) a menu </a:t>
            </a:r>
          </a:p>
          <a:p>
            <a:pPr marL="742950" lvl="2" indent="-342900">
              <a:buClr>
                <a:schemeClr val="accent1"/>
              </a:buClr>
              <a:buSzPct val="75000"/>
              <a:buFont typeface="Wingdings" pitchFamily="2" charset="2"/>
              <a:buChar char=""/>
            </a:pPr>
            <a:r>
              <a:rPr lang="es-CR" sz="3300" dirty="0" smtClean="0"/>
              <a:t>Muy buenas tardes. </a:t>
            </a:r>
          </a:p>
          <a:p>
            <a:pPr marL="742950" lvl="2" indent="-342900">
              <a:buClr>
                <a:schemeClr val="accent1"/>
              </a:buClr>
              <a:buSzPct val="75000"/>
              <a:buFont typeface="Wingdings" pitchFamily="2" charset="2"/>
              <a:buChar char=""/>
            </a:pPr>
            <a:r>
              <a:rPr lang="es-CR" sz="3300" dirty="0" smtClean="0"/>
              <a:t>Aquí tiene Ud. </a:t>
            </a:r>
            <a:r>
              <a:rPr lang="es-CR" sz="3300" dirty="0"/>
              <a:t>el menú”</a:t>
            </a:r>
          </a:p>
          <a:p>
            <a:pPr algn="l"/>
            <a:endParaRPr lang="en-US" dirty="0" smtClean="0"/>
          </a:p>
          <a:p>
            <a:pPr algn="l"/>
            <a:r>
              <a:rPr lang="en-US" sz="2400" i="1" dirty="0" smtClean="0"/>
              <a:t>Explain the special of the day</a:t>
            </a:r>
          </a:p>
          <a:p>
            <a:pPr lvl="1"/>
            <a:r>
              <a:rPr lang="es-CR" sz="2800" b="1" dirty="0" smtClean="0"/>
              <a:t>“</a:t>
            </a:r>
            <a:r>
              <a:rPr lang="es-CR" sz="3100" b="1" dirty="0" smtClean="0"/>
              <a:t>Hoy, el especial del día es…”</a:t>
            </a:r>
            <a:endParaRPr lang="es-CR" sz="3100" b="1" dirty="0"/>
          </a:p>
          <a:p>
            <a:pPr algn="l"/>
            <a:r>
              <a:rPr lang="en-US" dirty="0" smtClean="0"/>
              <a:t> </a:t>
            </a:r>
            <a:r>
              <a:rPr lang="en-US" sz="2400" i="1" dirty="0" smtClean="0"/>
              <a:t>Ask if s/he wants something to drink</a:t>
            </a:r>
          </a:p>
          <a:p>
            <a:pPr lvl="1"/>
            <a:r>
              <a:rPr lang="es-CR" sz="2800" b="1" dirty="0" smtClean="0"/>
              <a:t>¿Desea Ud. algo de beber?</a:t>
            </a:r>
            <a:endParaRPr lang="en-US" sz="2800" b="1" dirty="0" smtClean="0"/>
          </a:p>
          <a:p>
            <a:pPr algn="l"/>
            <a:endParaRPr lang="en-US" dirty="0" smtClean="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
            <a:ext cx="3505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442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1524000"/>
          </a:xfrm>
        </p:spPr>
        <p:txBody>
          <a:bodyPr>
            <a:normAutofit/>
          </a:bodyPr>
          <a:lstStyle/>
          <a:p>
            <a:pPr algn="l"/>
            <a:r>
              <a:rPr lang="es-CR" sz="3600" dirty="0" smtClean="0"/>
              <a:t>Pidiendo la comida</a:t>
            </a:r>
            <a:r>
              <a:rPr lang="en-US" sz="1400" dirty="0"/>
              <a:t/>
            </a:r>
            <a:br>
              <a:rPr lang="en-US" sz="1400" dirty="0"/>
            </a:br>
            <a:endParaRPr lang="en-US" sz="1400" dirty="0"/>
          </a:p>
        </p:txBody>
      </p:sp>
      <p:sp>
        <p:nvSpPr>
          <p:cNvPr id="4" name="Content Placeholder 3"/>
          <p:cNvSpPr>
            <a:spLocks noGrp="1"/>
          </p:cNvSpPr>
          <p:nvPr>
            <p:ph sz="half" idx="1"/>
          </p:nvPr>
        </p:nvSpPr>
        <p:spPr>
          <a:xfrm>
            <a:off x="4663440" y="1981200"/>
            <a:ext cx="4023360" cy="4876800"/>
          </a:xfrm>
        </p:spPr>
        <p:txBody>
          <a:bodyPr>
            <a:normAutofit fontScale="70000" lnSpcReduction="20000"/>
          </a:bodyPr>
          <a:lstStyle/>
          <a:p>
            <a:pPr algn="l"/>
            <a:r>
              <a:rPr lang="en-US" b="1" u="sng" dirty="0" err="1" smtClean="0"/>
              <a:t>Cliente</a:t>
            </a:r>
            <a:endParaRPr lang="en-US" b="1" u="sng" dirty="0" smtClean="0"/>
          </a:p>
          <a:p>
            <a:pPr algn="l"/>
            <a:endParaRPr lang="en-US" b="1" u="sng" dirty="0" smtClean="0"/>
          </a:p>
          <a:p>
            <a:pPr lvl="1"/>
            <a:endParaRPr lang="en-US" sz="2800" dirty="0"/>
          </a:p>
          <a:p>
            <a:pPr marL="0" indent="0">
              <a:buNone/>
            </a:pPr>
            <a:r>
              <a:rPr lang="es-CR" i="1" dirty="0" smtClean="0"/>
              <a:t>Explica :</a:t>
            </a:r>
            <a:endParaRPr lang="en-US" i="1" dirty="0"/>
          </a:p>
          <a:p>
            <a:pPr lvl="1"/>
            <a:r>
              <a:rPr lang="es-CR" sz="3300" dirty="0" smtClean="0"/>
              <a:t>Tengo mucha hambre </a:t>
            </a:r>
            <a:endParaRPr lang="en-US" sz="3300" dirty="0"/>
          </a:p>
          <a:p>
            <a:pPr lvl="1"/>
            <a:r>
              <a:rPr lang="es-CR" sz="3300" dirty="0" smtClean="0"/>
              <a:t>No tengo mucha hambre</a:t>
            </a:r>
            <a:endParaRPr lang="en-US" sz="3300" dirty="0" smtClean="0"/>
          </a:p>
          <a:p>
            <a:pPr lvl="1"/>
            <a:r>
              <a:rPr lang="en-US" sz="3300" dirty="0" smtClean="0"/>
              <a:t>Me </a:t>
            </a:r>
            <a:r>
              <a:rPr lang="en-US" sz="3300" dirty="0" err="1" smtClean="0"/>
              <a:t>encanta</a:t>
            </a:r>
            <a:r>
              <a:rPr lang="en-US" sz="3300" dirty="0" smtClean="0"/>
              <a:t> la comida picante</a:t>
            </a:r>
          </a:p>
          <a:p>
            <a:pPr lvl="1"/>
            <a:r>
              <a:rPr lang="en-US" sz="3300" dirty="0" smtClean="0"/>
              <a:t>Me </a:t>
            </a:r>
            <a:r>
              <a:rPr lang="en-US" sz="3300" dirty="0" err="1" smtClean="0"/>
              <a:t>encanta</a:t>
            </a:r>
            <a:r>
              <a:rPr lang="en-US" sz="3300" dirty="0" smtClean="0"/>
              <a:t> el </a:t>
            </a:r>
            <a:r>
              <a:rPr lang="en-US" sz="3300" dirty="0" err="1" smtClean="0"/>
              <a:t>pollo</a:t>
            </a:r>
            <a:endParaRPr lang="en-US" sz="3300" dirty="0" smtClean="0"/>
          </a:p>
          <a:p>
            <a:pPr lvl="1"/>
            <a:r>
              <a:rPr lang="en-US" sz="3300" dirty="0" smtClean="0"/>
              <a:t>Soy </a:t>
            </a:r>
            <a:r>
              <a:rPr lang="en-US" sz="3300" dirty="0" err="1" smtClean="0"/>
              <a:t>vegetariano</a:t>
            </a:r>
            <a:r>
              <a:rPr lang="en-US" sz="3300" dirty="0" smtClean="0"/>
              <a:t>(a)</a:t>
            </a:r>
          </a:p>
          <a:p>
            <a:pPr algn="l"/>
            <a:r>
              <a:rPr lang="es-CR" sz="3300" i="1" dirty="0" smtClean="0"/>
              <a:t>Pregúntale</a:t>
            </a:r>
            <a:r>
              <a:rPr lang="es-CR" sz="3300" dirty="0" smtClean="0"/>
              <a:t> “¿Qué recomienda?</a:t>
            </a:r>
          </a:p>
          <a:p>
            <a:pPr marL="0" indent="0" algn="l">
              <a:buNone/>
            </a:pPr>
            <a:endParaRPr lang="es-CR" sz="3300" dirty="0"/>
          </a:p>
          <a:p>
            <a:pPr algn="l"/>
            <a:r>
              <a:rPr lang="en-US" sz="3300" i="1" dirty="0" err="1" smtClean="0"/>
              <a:t>Responde</a:t>
            </a:r>
            <a:r>
              <a:rPr lang="en-US" sz="3300" dirty="0" smtClean="0"/>
              <a:t> </a:t>
            </a:r>
            <a:r>
              <a:rPr lang="en-US" sz="3300" dirty="0"/>
              <a:t>“</a:t>
            </a:r>
            <a:r>
              <a:rPr lang="en-US" sz="3300" dirty="0" err="1"/>
              <a:t>Quisiera</a:t>
            </a:r>
            <a:r>
              <a:rPr lang="en-US" sz="3300" dirty="0"/>
              <a:t>…”</a:t>
            </a:r>
          </a:p>
          <a:p>
            <a:pPr algn="l"/>
            <a:endParaRPr lang="es-CR" sz="1400" dirty="0" smtClean="0"/>
          </a:p>
          <a:p>
            <a:pPr algn="l"/>
            <a:endParaRPr lang="en-US" sz="1400" dirty="0"/>
          </a:p>
        </p:txBody>
      </p:sp>
      <p:sp>
        <p:nvSpPr>
          <p:cNvPr id="3" name="Content Placeholder 2"/>
          <p:cNvSpPr>
            <a:spLocks noGrp="1"/>
          </p:cNvSpPr>
          <p:nvPr>
            <p:ph sz="half" idx="2"/>
          </p:nvPr>
        </p:nvSpPr>
        <p:spPr>
          <a:xfrm>
            <a:off x="457201" y="1981200"/>
            <a:ext cx="4023360" cy="4876800"/>
          </a:xfrm>
          <a:prstGeom prst="rect">
            <a:avLst/>
          </a:prstGeom>
        </p:spPr>
        <p:txBody>
          <a:bodyPr>
            <a:normAutofit fontScale="70000" lnSpcReduction="20000"/>
          </a:bodyPr>
          <a:lstStyle/>
          <a:p>
            <a:pPr algn="l"/>
            <a:r>
              <a:rPr lang="en-US" b="1" u="sng" dirty="0" err="1" smtClean="0"/>
              <a:t>Camarero</a:t>
            </a:r>
            <a:r>
              <a:rPr lang="en-US" b="1" u="sng" dirty="0" smtClean="0"/>
              <a:t>(a)</a:t>
            </a:r>
          </a:p>
          <a:p>
            <a:pPr lvl="1"/>
            <a:endParaRPr lang="en-US" sz="3300" b="1" dirty="0"/>
          </a:p>
          <a:p>
            <a:r>
              <a:rPr lang="en-US" i="1" dirty="0" err="1"/>
              <a:t>Pregúntale</a:t>
            </a:r>
            <a:r>
              <a:rPr lang="en-US" i="1" dirty="0"/>
              <a:t> </a:t>
            </a:r>
            <a:r>
              <a:rPr lang="en-US" dirty="0"/>
              <a:t>“</a:t>
            </a:r>
            <a:r>
              <a:rPr lang="en-US" sz="3300" b="1" dirty="0" err="1"/>
              <a:t>Qué</a:t>
            </a:r>
            <a:r>
              <a:rPr lang="en-US" sz="3300" b="1" dirty="0"/>
              <a:t> </a:t>
            </a:r>
            <a:r>
              <a:rPr lang="en-US" sz="3300" b="1" dirty="0" err="1"/>
              <a:t>desea</a:t>
            </a:r>
            <a:r>
              <a:rPr lang="en-US" sz="3300" b="1" dirty="0"/>
              <a:t> </a:t>
            </a:r>
            <a:r>
              <a:rPr lang="en-US" sz="3300" b="1" dirty="0" err="1"/>
              <a:t>Ud</a:t>
            </a:r>
            <a:r>
              <a:rPr lang="en-US" sz="3300" b="1" dirty="0" smtClean="0"/>
              <a:t>. Para el </a:t>
            </a:r>
            <a:r>
              <a:rPr lang="en-US" sz="3300" b="1" dirty="0" err="1" smtClean="0"/>
              <a:t>plato</a:t>
            </a:r>
            <a:r>
              <a:rPr lang="en-US" sz="3300" b="1" dirty="0" smtClean="0"/>
              <a:t> principal?</a:t>
            </a:r>
          </a:p>
          <a:p>
            <a:endParaRPr lang="es-CR" dirty="0"/>
          </a:p>
          <a:p>
            <a:endParaRPr lang="es-CR" dirty="0" smtClean="0"/>
          </a:p>
          <a:p>
            <a:endParaRPr lang="es-CR" dirty="0"/>
          </a:p>
          <a:p>
            <a:endParaRPr lang="es-CR" dirty="0" smtClean="0"/>
          </a:p>
          <a:p>
            <a:endParaRPr lang="es-CR" dirty="0"/>
          </a:p>
          <a:p>
            <a:endParaRPr lang="es-CR" dirty="0" smtClean="0"/>
          </a:p>
          <a:p>
            <a:endParaRPr lang="en-US" dirty="0" smtClean="0"/>
          </a:p>
          <a:p>
            <a:endParaRPr lang="en-US" dirty="0"/>
          </a:p>
          <a:p>
            <a:pPr algn="l"/>
            <a:r>
              <a:rPr lang="en-US" sz="3300" i="1" dirty="0" smtClean="0"/>
              <a:t>Give a recommendation</a:t>
            </a:r>
          </a:p>
          <a:p>
            <a:pPr lvl="1"/>
            <a:r>
              <a:rPr lang="es-CR" sz="3300" b="1" dirty="0" smtClean="0"/>
              <a:t>Recomiendo…</a:t>
            </a:r>
          </a:p>
          <a:p>
            <a:pPr marL="457200" lvl="1" indent="0">
              <a:buNone/>
            </a:pPr>
            <a:endParaRPr lang="es-CR" sz="3300" b="1" dirty="0"/>
          </a:p>
          <a:p>
            <a:pPr lvl="1"/>
            <a:endParaRPr lang="en-US" sz="3300" b="1" dirty="0" smtClean="0"/>
          </a:p>
          <a:p>
            <a:pPr algn="l"/>
            <a:endParaRPr lang="es-CR" dirty="0"/>
          </a:p>
          <a:p>
            <a:pPr marL="0" indent="0" algn="l">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3200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28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400800" cy="1524000"/>
          </a:xfrm>
        </p:spPr>
        <p:txBody>
          <a:bodyPr>
            <a:normAutofit/>
          </a:bodyPr>
          <a:lstStyle/>
          <a:p>
            <a:pPr algn="l"/>
            <a:r>
              <a:rPr lang="es-CR" sz="3600" dirty="0" smtClean="0"/>
              <a:t>Pidiendo la comida</a:t>
            </a:r>
            <a:r>
              <a:rPr lang="en-US" sz="1400" dirty="0"/>
              <a:t/>
            </a:r>
            <a:br>
              <a:rPr lang="en-US" sz="1400" dirty="0"/>
            </a:br>
            <a:endParaRPr lang="en-US" sz="1400" dirty="0"/>
          </a:p>
        </p:txBody>
      </p:sp>
      <p:sp>
        <p:nvSpPr>
          <p:cNvPr id="4" name="Content Placeholder 3"/>
          <p:cNvSpPr>
            <a:spLocks noGrp="1"/>
          </p:cNvSpPr>
          <p:nvPr>
            <p:ph sz="half" idx="1"/>
          </p:nvPr>
        </p:nvSpPr>
        <p:spPr>
          <a:xfrm>
            <a:off x="4663440" y="1981200"/>
            <a:ext cx="4023360" cy="4876800"/>
          </a:xfrm>
        </p:spPr>
        <p:txBody>
          <a:bodyPr>
            <a:normAutofit fontScale="47500" lnSpcReduction="20000"/>
          </a:bodyPr>
          <a:lstStyle/>
          <a:p>
            <a:pPr algn="l"/>
            <a:r>
              <a:rPr lang="en-US" b="1" u="sng" dirty="0" err="1" smtClean="0"/>
              <a:t>Cliente</a:t>
            </a:r>
            <a:endParaRPr lang="en-US" b="1" u="sng" dirty="0" smtClean="0"/>
          </a:p>
          <a:p>
            <a:pPr algn="l"/>
            <a:endParaRPr lang="en-US" b="1" u="sng" dirty="0" smtClean="0"/>
          </a:p>
          <a:p>
            <a:pPr algn="l"/>
            <a:r>
              <a:rPr lang="es-CR" sz="3300" b="1" dirty="0" smtClean="0"/>
              <a:t>Hola, buenas noches, gracias</a:t>
            </a:r>
          </a:p>
          <a:p>
            <a:pPr algn="l"/>
            <a:endParaRPr lang="es-CR" b="1" dirty="0" smtClean="0"/>
          </a:p>
          <a:p>
            <a:pPr algn="l"/>
            <a:endParaRPr lang="es-CR" b="1" dirty="0" smtClean="0"/>
          </a:p>
          <a:p>
            <a:pPr algn="l"/>
            <a:endParaRPr lang="en-US" b="1" dirty="0" smtClean="0"/>
          </a:p>
          <a:p>
            <a:r>
              <a:rPr lang="es-CR" sz="2900" i="1" dirty="0"/>
              <a:t>Pide algo de beber</a:t>
            </a:r>
          </a:p>
          <a:p>
            <a:pPr lvl="1"/>
            <a:r>
              <a:rPr lang="es-CR" sz="3600" b="1" dirty="0"/>
              <a:t>Sí, quisiera…un vaso de agua/un café/un refresco</a:t>
            </a:r>
            <a:endParaRPr lang="en-US" sz="3600" b="1" dirty="0"/>
          </a:p>
          <a:p>
            <a:pPr lvl="1"/>
            <a:endParaRPr lang="en-US" sz="2800" dirty="0"/>
          </a:p>
          <a:p>
            <a:pPr marL="0" indent="0">
              <a:buNone/>
            </a:pPr>
            <a:r>
              <a:rPr lang="es-CR" i="1" dirty="0" smtClean="0"/>
              <a:t>Explica que:</a:t>
            </a:r>
            <a:endParaRPr lang="en-US" i="1" dirty="0"/>
          </a:p>
          <a:p>
            <a:pPr lvl="1"/>
            <a:r>
              <a:rPr lang="es-CR" sz="3300" dirty="0" smtClean="0"/>
              <a:t>Tengo mucha hambre </a:t>
            </a:r>
            <a:endParaRPr lang="en-US" sz="3300" dirty="0"/>
          </a:p>
          <a:p>
            <a:pPr lvl="1"/>
            <a:r>
              <a:rPr lang="es-CR" sz="3300" dirty="0" smtClean="0"/>
              <a:t>No tengo mucha hambre</a:t>
            </a:r>
            <a:endParaRPr lang="en-US" sz="3300" dirty="0" smtClean="0"/>
          </a:p>
          <a:p>
            <a:pPr lvl="1"/>
            <a:r>
              <a:rPr lang="en-US" sz="3300" dirty="0" smtClean="0"/>
              <a:t>Me </a:t>
            </a:r>
            <a:r>
              <a:rPr lang="en-US" sz="3300" dirty="0" err="1" smtClean="0"/>
              <a:t>encanta</a:t>
            </a:r>
            <a:r>
              <a:rPr lang="en-US" sz="3300" dirty="0" smtClean="0"/>
              <a:t> la comida picante</a:t>
            </a:r>
          </a:p>
          <a:p>
            <a:pPr lvl="1"/>
            <a:r>
              <a:rPr lang="en-US" sz="3300" dirty="0" smtClean="0"/>
              <a:t>Me </a:t>
            </a:r>
            <a:r>
              <a:rPr lang="en-US" sz="3300" dirty="0" err="1" smtClean="0"/>
              <a:t>encanta</a:t>
            </a:r>
            <a:r>
              <a:rPr lang="en-US" sz="3300" dirty="0" smtClean="0"/>
              <a:t> el </a:t>
            </a:r>
            <a:r>
              <a:rPr lang="en-US" sz="3300" dirty="0" err="1" smtClean="0"/>
              <a:t>pollo</a:t>
            </a:r>
            <a:endParaRPr lang="en-US" sz="3300" dirty="0" smtClean="0"/>
          </a:p>
          <a:p>
            <a:pPr lvl="1"/>
            <a:r>
              <a:rPr lang="en-US" sz="3300" dirty="0" smtClean="0"/>
              <a:t>Soy </a:t>
            </a:r>
            <a:r>
              <a:rPr lang="en-US" sz="3300" dirty="0" err="1" smtClean="0"/>
              <a:t>vegetariano</a:t>
            </a:r>
            <a:r>
              <a:rPr lang="en-US" sz="3300" dirty="0" smtClean="0"/>
              <a:t>(a)</a:t>
            </a:r>
          </a:p>
          <a:p>
            <a:pPr algn="l"/>
            <a:r>
              <a:rPr lang="es-CR" sz="3300" i="1" dirty="0" smtClean="0"/>
              <a:t>Pregúntale</a:t>
            </a:r>
            <a:r>
              <a:rPr lang="es-CR" sz="3300" dirty="0" smtClean="0"/>
              <a:t> “¿Qué recomienda?</a:t>
            </a:r>
          </a:p>
          <a:p>
            <a:pPr marL="0" indent="0" algn="l">
              <a:buNone/>
            </a:pPr>
            <a:endParaRPr lang="es-CR" sz="3300" dirty="0"/>
          </a:p>
          <a:p>
            <a:pPr algn="l"/>
            <a:r>
              <a:rPr lang="en-US" sz="3300" i="1" dirty="0" err="1" smtClean="0"/>
              <a:t>Responde</a:t>
            </a:r>
            <a:r>
              <a:rPr lang="en-US" sz="3300" dirty="0" smtClean="0"/>
              <a:t> </a:t>
            </a:r>
            <a:r>
              <a:rPr lang="en-US" sz="3300" dirty="0"/>
              <a:t>“</a:t>
            </a:r>
            <a:r>
              <a:rPr lang="en-US" sz="3300" dirty="0" err="1"/>
              <a:t>Quisiera</a:t>
            </a:r>
            <a:r>
              <a:rPr lang="en-US" sz="3300" dirty="0"/>
              <a:t>…”</a:t>
            </a:r>
          </a:p>
          <a:p>
            <a:pPr algn="l"/>
            <a:endParaRPr lang="es-CR" sz="1400" dirty="0" smtClean="0"/>
          </a:p>
          <a:p>
            <a:pPr algn="l"/>
            <a:endParaRPr lang="en-US" sz="1400" dirty="0"/>
          </a:p>
        </p:txBody>
      </p:sp>
      <p:sp>
        <p:nvSpPr>
          <p:cNvPr id="3" name="Content Placeholder 2"/>
          <p:cNvSpPr>
            <a:spLocks noGrp="1"/>
          </p:cNvSpPr>
          <p:nvPr>
            <p:ph sz="half" idx="2"/>
          </p:nvPr>
        </p:nvSpPr>
        <p:spPr>
          <a:xfrm>
            <a:off x="457201" y="1981200"/>
            <a:ext cx="4023360" cy="4876800"/>
          </a:xfrm>
          <a:prstGeom prst="rect">
            <a:avLst/>
          </a:prstGeom>
        </p:spPr>
        <p:txBody>
          <a:bodyPr>
            <a:normAutofit fontScale="55000" lnSpcReduction="20000"/>
          </a:bodyPr>
          <a:lstStyle/>
          <a:p>
            <a:pPr algn="l"/>
            <a:r>
              <a:rPr lang="en-US" b="1" u="sng" dirty="0" err="1" smtClean="0"/>
              <a:t>Camarero</a:t>
            </a:r>
            <a:r>
              <a:rPr lang="en-US" b="1" u="sng" dirty="0" smtClean="0"/>
              <a:t>(a)</a:t>
            </a:r>
          </a:p>
          <a:p>
            <a:pPr algn="l"/>
            <a:r>
              <a:rPr lang="en-US" i="1" dirty="0" smtClean="0"/>
              <a:t>Greet and give the client(s) a menu </a:t>
            </a:r>
          </a:p>
          <a:p>
            <a:pPr lvl="1"/>
            <a:r>
              <a:rPr lang="es-CR" sz="3300" b="1" dirty="0" smtClean="0"/>
              <a:t>Hola, buenas noches,  y muy bienvenido(a) </a:t>
            </a:r>
          </a:p>
          <a:p>
            <a:pPr lvl="1"/>
            <a:r>
              <a:rPr lang="es-CR" dirty="0" smtClean="0"/>
              <a:t>“</a:t>
            </a:r>
            <a:r>
              <a:rPr lang="es-CR" sz="3300" b="1" dirty="0" smtClean="0"/>
              <a:t>Aquí tiene el menú”</a:t>
            </a:r>
            <a:endParaRPr lang="es-CR" sz="3300" b="1" dirty="0"/>
          </a:p>
          <a:p>
            <a:r>
              <a:rPr lang="en-US" i="1" dirty="0"/>
              <a:t>Ask if s/he wants something to </a:t>
            </a:r>
            <a:r>
              <a:rPr lang="en-US" i="1" dirty="0" smtClean="0"/>
              <a:t>drink</a:t>
            </a:r>
          </a:p>
          <a:p>
            <a:pPr lvl="1"/>
            <a:r>
              <a:rPr lang="es-CR" sz="3300" b="1" dirty="0"/>
              <a:t>¿Desea algo de beber</a:t>
            </a:r>
            <a:r>
              <a:rPr lang="es-CR" sz="3300" b="1" dirty="0" smtClean="0"/>
              <a:t>?</a:t>
            </a:r>
          </a:p>
          <a:p>
            <a:pPr lvl="1"/>
            <a:endParaRPr lang="en-US" sz="3300" b="1" dirty="0"/>
          </a:p>
          <a:p>
            <a:r>
              <a:rPr lang="en-US" i="1" dirty="0" err="1"/>
              <a:t>Pregúntale</a:t>
            </a:r>
            <a:r>
              <a:rPr lang="en-US" i="1" dirty="0"/>
              <a:t> </a:t>
            </a:r>
            <a:r>
              <a:rPr lang="en-US" dirty="0"/>
              <a:t>“</a:t>
            </a:r>
            <a:r>
              <a:rPr lang="en-US" sz="3300" b="1" dirty="0" err="1"/>
              <a:t>Qué</a:t>
            </a:r>
            <a:r>
              <a:rPr lang="en-US" sz="3300" b="1" dirty="0"/>
              <a:t> </a:t>
            </a:r>
            <a:r>
              <a:rPr lang="en-US" sz="3300" b="1" dirty="0" err="1"/>
              <a:t>desea</a:t>
            </a:r>
            <a:r>
              <a:rPr lang="en-US" sz="3300" b="1" dirty="0"/>
              <a:t> </a:t>
            </a:r>
            <a:r>
              <a:rPr lang="en-US" sz="3300" b="1" dirty="0" err="1"/>
              <a:t>Ud</a:t>
            </a:r>
            <a:r>
              <a:rPr lang="en-US" sz="3300" b="1" dirty="0" smtClean="0"/>
              <a:t>. Para el </a:t>
            </a:r>
            <a:r>
              <a:rPr lang="en-US" sz="3300" b="1" dirty="0" err="1" smtClean="0"/>
              <a:t>plato</a:t>
            </a:r>
            <a:r>
              <a:rPr lang="en-US" sz="3300" b="1" dirty="0" smtClean="0"/>
              <a:t> principal?</a:t>
            </a:r>
          </a:p>
          <a:p>
            <a:endParaRPr lang="es-CR" dirty="0"/>
          </a:p>
          <a:p>
            <a:endParaRPr lang="es-CR" dirty="0" smtClean="0"/>
          </a:p>
          <a:p>
            <a:endParaRPr lang="es-CR" dirty="0"/>
          </a:p>
          <a:p>
            <a:endParaRPr lang="es-CR" dirty="0" smtClean="0"/>
          </a:p>
          <a:p>
            <a:endParaRPr lang="es-CR" dirty="0"/>
          </a:p>
          <a:p>
            <a:endParaRPr lang="es-CR" dirty="0" smtClean="0"/>
          </a:p>
          <a:p>
            <a:endParaRPr lang="en-US" dirty="0"/>
          </a:p>
          <a:p>
            <a:pPr algn="l"/>
            <a:r>
              <a:rPr lang="en-US" sz="3300" i="1" dirty="0" smtClean="0"/>
              <a:t>Give a recommendation</a:t>
            </a:r>
          </a:p>
          <a:p>
            <a:pPr lvl="1"/>
            <a:r>
              <a:rPr lang="es-CR" sz="3300" b="1" dirty="0" smtClean="0"/>
              <a:t>Recomiendo…</a:t>
            </a:r>
            <a:endParaRPr lang="en-US" sz="3300" b="1" dirty="0" smtClean="0"/>
          </a:p>
          <a:p>
            <a:pPr algn="l"/>
            <a:endParaRPr lang="es-CR" dirty="0"/>
          </a:p>
          <a:p>
            <a:pPr marL="0" indent="0" algn="l">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
            <a:ext cx="2971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052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El </a:t>
            </a:r>
            <a:r>
              <a:rPr lang="en-US" sz="6600" dirty="0" err="1" smtClean="0"/>
              <a:t>problema</a:t>
            </a:r>
            <a:r>
              <a:rPr lang="en-US" sz="2000" dirty="0"/>
              <a:t/>
            </a:r>
            <a:br>
              <a:rPr lang="en-US" sz="2000" dirty="0"/>
            </a:br>
            <a:endParaRPr lang="en-US" sz="2000" dirty="0"/>
          </a:p>
        </p:txBody>
      </p:sp>
      <p:sp>
        <p:nvSpPr>
          <p:cNvPr id="5" name="Content Placeholder 4"/>
          <p:cNvSpPr>
            <a:spLocks noGrp="1"/>
          </p:cNvSpPr>
          <p:nvPr>
            <p:ph sz="half" idx="1"/>
          </p:nvPr>
        </p:nvSpPr>
        <p:spPr>
          <a:xfrm>
            <a:off x="4216764" y="2020824"/>
            <a:ext cx="4851036" cy="4608576"/>
          </a:xfrm>
        </p:spPr>
        <p:txBody>
          <a:bodyPr>
            <a:normAutofit lnSpcReduction="10000"/>
          </a:bodyPr>
          <a:lstStyle/>
          <a:p>
            <a:r>
              <a:rPr lang="es-CR" b="1" dirty="0" smtClean="0"/>
              <a:t>Cliente</a:t>
            </a:r>
          </a:p>
          <a:p>
            <a:r>
              <a:rPr lang="es-CR" dirty="0" smtClean="0"/>
              <a:t>Responde:</a:t>
            </a:r>
          </a:p>
          <a:p>
            <a:pPr lvl="1">
              <a:buFont typeface="Wingdings" panose="05000000000000000000" pitchFamily="2" charset="2"/>
              <a:buChar char="v"/>
            </a:pPr>
            <a:r>
              <a:rPr lang="es-CR" dirty="0" smtClean="0"/>
              <a:t>Me falta(n)</a:t>
            </a:r>
          </a:p>
          <a:p>
            <a:pPr lvl="1">
              <a:buFont typeface="Wingdings" panose="05000000000000000000" pitchFamily="2" charset="2"/>
              <a:buChar char="v"/>
            </a:pPr>
            <a:r>
              <a:rPr lang="es-CR" dirty="0" smtClean="0"/>
              <a:t>La comida está muy picante/horrible/salada/fría </a:t>
            </a:r>
          </a:p>
          <a:p>
            <a:pPr lvl="1" indent="-342900">
              <a:buFont typeface="Wingdings" panose="05000000000000000000" pitchFamily="2" charset="2"/>
              <a:buChar char="v"/>
            </a:pPr>
            <a:r>
              <a:rPr lang="es-CR" dirty="0" smtClean="0"/>
              <a:t>¡Hay un pelo en la comida!</a:t>
            </a:r>
          </a:p>
          <a:p>
            <a:pPr lvl="1" indent="-342900">
              <a:buFont typeface="Wingdings" panose="05000000000000000000" pitchFamily="2" charset="2"/>
              <a:buChar char="v"/>
            </a:pPr>
            <a:r>
              <a:rPr lang="es-CR" dirty="0" smtClean="0"/>
              <a:t>¿?</a:t>
            </a:r>
          </a:p>
          <a:p>
            <a:pPr lvl="1" indent="-342900">
              <a:buFont typeface="Wingdings" panose="05000000000000000000" pitchFamily="2" charset="2"/>
              <a:buChar char="v"/>
            </a:pPr>
            <a:endParaRPr lang="es-CR" dirty="0" smtClean="0"/>
          </a:p>
          <a:p>
            <a:endParaRPr lang="en-US" dirty="0"/>
          </a:p>
        </p:txBody>
      </p:sp>
      <p:sp>
        <p:nvSpPr>
          <p:cNvPr id="4" name="Content Placeholder 3"/>
          <p:cNvSpPr>
            <a:spLocks noGrp="1"/>
          </p:cNvSpPr>
          <p:nvPr>
            <p:ph sz="half" idx="2"/>
          </p:nvPr>
        </p:nvSpPr>
        <p:spPr>
          <a:xfrm>
            <a:off x="1" y="2020824"/>
            <a:ext cx="4114800" cy="4608576"/>
          </a:xfrm>
          <a:prstGeom prst="rect">
            <a:avLst/>
          </a:prstGeom>
        </p:spPr>
        <p:txBody>
          <a:bodyPr>
            <a:normAutofit lnSpcReduction="10000"/>
          </a:bodyPr>
          <a:lstStyle/>
          <a:p>
            <a:r>
              <a:rPr lang="es-CR" b="1" dirty="0" smtClean="0"/>
              <a:t>Camarero</a:t>
            </a:r>
          </a:p>
          <a:p>
            <a:r>
              <a:rPr lang="es-CR" dirty="0" smtClean="0"/>
              <a:t>Pregunta, “¿Cómo está la comida?” </a:t>
            </a:r>
          </a:p>
          <a:p>
            <a:endParaRPr lang="es-CR" dirty="0"/>
          </a:p>
          <a:p>
            <a:endParaRPr lang="es-CR" dirty="0" smtClean="0"/>
          </a:p>
          <a:p>
            <a:endParaRPr lang="es-CR" dirty="0" smtClean="0"/>
          </a:p>
          <a:p>
            <a:endParaRPr lang="es-CR" dirty="0"/>
          </a:p>
          <a:p>
            <a:r>
              <a:rPr lang="es-CR" dirty="0" err="1" smtClean="0"/>
              <a:t>Solve</a:t>
            </a:r>
            <a:r>
              <a:rPr lang="es-CR" dirty="0" smtClean="0"/>
              <a:t> </a:t>
            </a:r>
            <a:r>
              <a:rPr lang="es-CR" dirty="0" err="1" smtClean="0"/>
              <a:t>problem</a:t>
            </a:r>
            <a:r>
              <a:rPr lang="es-CR" dirty="0" smtClean="0"/>
              <a:t>-  </a:t>
            </a:r>
          </a:p>
          <a:p>
            <a:pPr lvl="1"/>
            <a:r>
              <a:rPr lang="es-CR" dirty="0" smtClean="0"/>
              <a:t>“Lo siento, ahora le traigo…”</a:t>
            </a:r>
            <a:endParaRPr lang="es-C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352800"/>
            <a:ext cx="2006964" cy="198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808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t>
            </a:r>
            <a:r>
              <a:rPr lang="en-US" dirty="0" err="1" smtClean="0"/>
              <a:t>Desean</a:t>
            </a:r>
            <a:r>
              <a:rPr lang="en-US" dirty="0" smtClean="0"/>
              <a:t> </a:t>
            </a:r>
            <a:r>
              <a:rPr lang="en-US" dirty="0" err="1" smtClean="0"/>
              <a:t>algo</a:t>
            </a:r>
            <a:r>
              <a:rPr lang="en-US" dirty="0" smtClean="0"/>
              <a:t> </a:t>
            </a:r>
            <a:r>
              <a:rPr lang="en-US" dirty="0" err="1" smtClean="0"/>
              <a:t>más</a:t>
            </a:r>
            <a:r>
              <a:rPr lang="en-US" dirty="0" smtClean="0"/>
              <a:t>?</a:t>
            </a:r>
            <a:r>
              <a:rPr lang="en-US" dirty="0"/>
              <a:t/>
            </a:r>
            <a:br>
              <a:rPr lang="en-US" dirty="0"/>
            </a:br>
            <a:endParaRPr lang="en-US" dirty="0"/>
          </a:p>
        </p:txBody>
      </p:sp>
      <p:sp>
        <p:nvSpPr>
          <p:cNvPr id="4" name="Content Placeholder 3"/>
          <p:cNvSpPr>
            <a:spLocks noGrp="1"/>
          </p:cNvSpPr>
          <p:nvPr>
            <p:ph sz="half" idx="1"/>
          </p:nvPr>
        </p:nvSpPr>
        <p:spPr/>
        <p:txBody>
          <a:bodyPr>
            <a:normAutofit/>
          </a:bodyPr>
          <a:lstStyle/>
          <a:p>
            <a:r>
              <a:rPr lang="en-US" u="sng" dirty="0" err="1" smtClean="0"/>
              <a:t>Cliente</a:t>
            </a:r>
            <a:endParaRPr lang="en-US" dirty="0" smtClean="0"/>
          </a:p>
          <a:p>
            <a:r>
              <a:rPr lang="en-US" dirty="0" err="1" smtClean="0"/>
              <a:t>Contesta</a:t>
            </a:r>
            <a:r>
              <a:rPr lang="en-US" dirty="0" smtClean="0"/>
              <a:t> (</a:t>
            </a:r>
            <a:r>
              <a:rPr lang="en-US" dirty="0" err="1" smtClean="0"/>
              <a:t>Usa</a:t>
            </a:r>
            <a:r>
              <a:rPr lang="en-US" dirty="0" smtClean="0"/>
              <a:t> </a:t>
            </a:r>
            <a:r>
              <a:rPr lang="en-US" dirty="0" err="1" smtClean="0"/>
              <a:t>una</a:t>
            </a:r>
            <a:r>
              <a:rPr lang="en-US" dirty="0" smtClean="0"/>
              <a:t> </a:t>
            </a:r>
            <a:r>
              <a:rPr lang="en-US" dirty="0" err="1" smtClean="0"/>
              <a:t>expresión</a:t>
            </a:r>
            <a:r>
              <a:rPr lang="en-US" dirty="0" smtClean="0"/>
              <a:t> con </a:t>
            </a:r>
            <a:r>
              <a:rPr lang="en-US" dirty="0" err="1" smtClean="0"/>
              <a:t>tener</a:t>
            </a:r>
            <a:r>
              <a:rPr lang="en-US" dirty="0" smtClean="0"/>
              <a:t>):  </a:t>
            </a:r>
          </a:p>
          <a:p>
            <a:pPr lvl="1"/>
            <a:r>
              <a:rPr lang="en-US" dirty="0" smtClean="0"/>
              <a:t>No gracias, no </a:t>
            </a:r>
            <a:r>
              <a:rPr lang="en-US" dirty="0" err="1" smtClean="0"/>
              <a:t>tengo</a:t>
            </a:r>
            <a:r>
              <a:rPr lang="en-US" dirty="0" smtClean="0"/>
              <a:t> </a:t>
            </a:r>
            <a:r>
              <a:rPr lang="en-US" dirty="0" err="1" smtClean="0"/>
              <a:t>hambre</a:t>
            </a:r>
            <a:endParaRPr lang="en-US" dirty="0"/>
          </a:p>
          <a:p>
            <a:pPr lvl="1"/>
            <a:r>
              <a:rPr lang="en-US" dirty="0" smtClean="0"/>
              <a:t>Me </a:t>
            </a:r>
            <a:r>
              <a:rPr lang="en-US" dirty="0" err="1" smtClean="0"/>
              <a:t>trae</a:t>
            </a:r>
            <a:r>
              <a:rPr lang="en-US" dirty="0" smtClean="0"/>
              <a:t> un café </a:t>
            </a:r>
            <a:r>
              <a:rPr lang="en-US" dirty="0" err="1" smtClean="0"/>
              <a:t>porque</a:t>
            </a:r>
            <a:r>
              <a:rPr lang="en-US" dirty="0" smtClean="0"/>
              <a:t> </a:t>
            </a:r>
            <a:r>
              <a:rPr lang="en-US" dirty="0" err="1" smtClean="0"/>
              <a:t>tengo</a:t>
            </a:r>
            <a:r>
              <a:rPr lang="en-US" dirty="0" smtClean="0"/>
              <a:t> </a:t>
            </a:r>
            <a:r>
              <a:rPr lang="en-US" dirty="0" err="1" smtClean="0"/>
              <a:t>frío</a:t>
            </a:r>
            <a:r>
              <a:rPr lang="en-US" dirty="0" smtClean="0"/>
              <a:t>…</a:t>
            </a:r>
            <a:endParaRPr lang="en-US" dirty="0"/>
          </a:p>
        </p:txBody>
      </p:sp>
      <p:sp>
        <p:nvSpPr>
          <p:cNvPr id="3" name="Content Placeholder 2"/>
          <p:cNvSpPr>
            <a:spLocks noGrp="1"/>
          </p:cNvSpPr>
          <p:nvPr>
            <p:ph sz="half" idx="2"/>
          </p:nvPr>
        </p:nvSpPr>
        <p:spPr>
          <a:xfrm>
            <a:off x="0" y="1600200"/>
            <a:ext cx="4495800" cy="4525963"/>
          </a:xfrm>
          <a:prstGeom prst="rect">
            <a:avLst/>
          </a:prstGeom>
        </p:spPr>
        <p:txBody>
          <a:bodyPr>
            <a:normAutofit/>
          </a:bodyPr>
          <a:lstStyle/>
          <a:p>
            <a:r>
              <a:rPr lang="es-CR" u="sng" dirty="0" smtClean="0"/>
              <a:t>Camarero</a:t>
            </a:r>
          </a:p>
          <a:p>
            <a:r>
              <a:rPr lang="es-CR" dirty="0" smtClean="0"/>
              <a:t>¿Desea algo de postre?</a:t>
            </a:r>
          </a:p>
          <a:p>
            <a:endParaRPr lang="es-CR" dirty="0"/>
          </a:p>
          <a:p>
            <a:endParaRPr lang="es-CR" dirty="0" smtClean="0"/>
          </a:p>
          <a:p>
            <a:pPr marL="0" indent="0">
              <a:buNone/>
            </a:pPr>
            <a:endParaRPr lang="es-CR" dirty="0" smtClean="0"/>
          </a:p>
          <a:p>
            <a:r>
              <a:rPr lang="es-CR" dirty="0" smtClean="0"/>
              <a:t>Responde</a:t>
            </a:r>
          </a:p>
          <a:p>
            <a:endParaRPr lang="es-CR"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20701"/>
            <a:ext cx="2450218" cy="243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96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R" dirty="0" smtClean="0"/>
              <a:t>La cuenta</a:t>
            </a:r>
            <a:endParaRPr lang="en-US" dirty="0"/>
          </a:p>
        </p:txBody>
      </p:sp>
      <p:sp>
        <p:nvSpPr>
          <p:cNvPr id="5" name="Content Placeholder 4"/>
          <p:cNvSpPr>
            <a:spLocks noGrp="1"/>
          </p:cNvSpPr>
          <p:nvPr>
            <p:ph sz="half" idx="1"/>
          </p:nvPr>
        </p:nvSpPr>
        <p:spPr>
          <a:xfrm>
            <a:off x="4648200" y="1524000"/>
            <a:ext cx="4038600" cy="4602163"/>
          </a:xfrm>
        </p:spPr>
        <p:txBody>
          <a:bodyPr/>
          <a:lstStyle/>
          <a:p>
            <a:r>
              <a:rPr lang="en-US" b="1" u="sng" dirty="0" err="1"/>
              <a:t>Clientes</a:t>
            </a:r>
            <a:endParaRPr lang="en-US" b="1" u="sng" dirty="0"/>
          </a:p>
          <a:p>
            <a:pPr marL="342900" indent="-342900" algn="l">
              <a:buFont typeface="Wingdings" panose="05000000000000000000" pitchFamily="2" charset="2"/>
              <a:buChar char="v"/>
            </a:pPr>
            <a:r>
              <a:rPr lang="en-US" dirty="0" err="1" smtClean="0"/>
              <a:t>Pide</a:t>
            </a:r>
            <a:r>
              <a:rPr lang="en-US" dirty="0" smtClean="0"/>
              <a:t> la </a:t>
            </a:r>
            <a:r>
              <a:rPr lang="en-US" dirty="0" err="1" smtClean="0"/>
              <a:t>cuenta</a:t>
            </a:r>
            <a:endParaRPr lang="en-US" dirty="0" smtClean="0"/>
          </a:p>
          <a:p>
            <a:pPr lvl="1" indent="-342900">
              <a:buFont typeface="Wingdings" panose="05000000000000000000" pitchFamily="2" charset="2"/>
              <a:buChar char="v"/>
            </a:pPr>
            <a:r>
              <a:rPr lang="es-CR" dirty="0" smtClean="0"/>
              <a:t>Mesero(a) la cuenta por favor.</a:t>
            </a:r>
          </a:p>
          <a:p>
            <a:pPr marL="400050" lvl="1" indent="0">
              <a:buNone/>
            </a:pPr>
            <a:endParaRPr lang="en-US" dirty="0" smtClean="0"/>
          </a:p>
          <a:p>
            <a:pPr marL="342900" indent="-342900" algn="l">
              <a:buFont typeface="Wingdings" panose="05000000000000000000" pitchFamily="2" charset="2"/>
              <a:buChar char="v"/>
            </a:pPr>
            <a:r>
              <a:rPr lang="en-US" dirty="0" err="1" smtClean="0"/>
              <a:t>Paga</a:t>
            </a:r>
            <a:r>
              <a:rPr lang="en-US" dirty="0" smtClean="0"/>
              <a:t> la </a:t>
            </a:r>
            <a:r>
              <a:rPr lang="en-US" dirty="0" err="1" smtClean="0"/>
              <a:t>cuenta</a:t>
            </a:r>
            <a:endParaRPr lang="en-US" dirty="0"/>
          </a:p>
        </p:txBody>
      </p:sp>
      <p:sp>
        <p:nvSpPr>
          <p:cNvPr id="3" name="Content Placeholder 2"/>
          <p:cNvSpPr>
            <a:spLocks noGrp="1"/>
          </p:cNvSpPr>
          <p:nvPr>
            <p:ph sz="half" idx="2"/>
          </p:nvPr>
        </p:nvSpPr>
        <p:spPr>
          <a:xfrm>
            <a:off x="76200" y="1524000"/>
            <a:ext cx="4404361" cy="4501896"/>
          </a:xfrm>
          <a:prstGeom prst="rect">
            <a:avLst/>
          </a:prstGeom>
        </p:spPr>
        <p:txBody>
          <a:bodyPr/>
          <a:lstStyle/>
          <a:p>
            <a:r>
              <a:rPr lang="en-US" b="1" u="sng" dirty="0" err="1" smtClean="0"/>
              <a:t>Camareros</a:t>
            </a:r>
            <a:endParaRPr lang="en-US" b="1" u="sng" dirty="0" smtClean="0"/>
          </a:p>
          <a:p>
            <a:endParaRPr lang="es-CR" b="1" u="sng" dirty="0"/>
          </a:p>
          <a:p>
            <a:endParaRPr lang="en-US" b="1" u="sng" dirty="0"/>
          </a:p>
          <a:p>
            <a:pPr marL="342900" indent="-342900">
              <a:buFont typeface="Wingdings" panose="05000000000000000000" pitchFamily="2" charset="2"/>
              <a:buChar char="v"/>
            </a:pPr>
            <a:r>
              <a:rPr lang="en-US" dirty="0" err="1" smtClean="0"/>
              <a:t>Trae</a:t>
            </a:r>
            <a:r>
              <a:rPr lang="en-US" dirty="0" smtClean="0"/>
              <a:t> la </a:t>
            </a:r>
            <a:r>
              <a:rPr lang="en-US" dirty="0" err="1" smtClean="0"/>
              <a:t>cuenta</a:t>
            </a:r>
            <a:endParaRPr lang="en-US" dirty="0" smtClean="0"/>
          </a:p>
          <a:p>
            <a:pPr lvl="1" indent="-342900">
              <a:buFont typeface="Wingdings" panose="05000000000000000000" pitchFamily="2" charset="2"/>
              <a:buChar char="v"/>
            </a:pPr>
            <a:r>
              <a:rPr lang="en-US" dirty="0" err="1" smtClean="0"/>
              <a:t>Aquí</a:t>
            </a:r>
            <a:r>
              <a:rPr lang="en-US" dirty="0" smtClean="0"/>
              <a:t> </a:t>
            </a:r>
            <a:r>
              <a:rPr lang="en-US" dirty="0" err="1" smtClean="0"/>
              <a:t>tiene</a:t>
            </a:r>
            <a:r>
              <a:rPr lang="en-US" dirty="0" smtClean="0"/>
              <a:t> la </a:t>
            </a:r>
            <a:r>
              <a:rPr lang="en-US" dirty="0" err="1" smtClean="0"/>
              <a:t>cuenta</a:t>
            </a:r>
            <a:r>
              <a:rPr lang="en-US" dirty="0" smtClean="0"/>
              <a:t>.  ¡</a:t>
            </a:r>
            <a:r>
              <a:rPr lang="en-US" dirty="0" err="1" smtClean="0"/>
              <a:t>Muchas</a:t>
            </a:r>
            <a:r>
              <a:rPr lang="en-US" dirty="0" smtClean="0"/>
              <a:t> gracias!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95800"/>
            <a:ext cx="3314700" cy="207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762500"/>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309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167</TotalTime>
  <Words>1713</Words>
  <Application>Microsoft Office PowerPoint</Application>
  <PresentationFormat>On-screen Show (4:3)</PresentationFormat>
  <Paragraphs>394</Paragraphs>
  <Slides>33</Slides>
  <Notes>1</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Gran repaso para el primer semestre</vt:lpstr>
      <vt:lpstr>5B ¿Verdad o Falso?   1.  Escribe TUS respuestas 2.  Escribe what  you  think your partner will answer. 3.  Check  with your partner to see  how many you guessed correctly</vt:lpstr>
      <vt:lpstr>5B Di que te falta lo siguiente:</vt:lpstr>
      <vt:lpstr>Pidiendo la comida </vt:lpstr>
      <vt:lpstr>Pidiendo la comida </vt:lpstr>
      <vt:lpstr>Pidiendo la comida </vt:lpstr>
      <vt:lpstr>El problema </vt:lpstr>
      <vt:lpstr> ¿Desean algo más? </vt:lpstr>
      <vt:lpstr>La cuenta</vt:lpstr>
      <vt:lpstr>La enchilada entera  ;)</vt:lpstr>
      <vt:lpstr>Empareja</vt:lpstr>
      <vt:lpstr>Empareja</vt:lpstr>
      <vt:lpstr>¡Te toca! Escribe la forma de “yo” para cada verbo</vt:lpstr>
      <vt:lpstr>¡Te toca! Escribe la forma de“tú” para cada verbo</vt:lpstr>
      <vt:lpstr>¡Te toca! Escribe la forma de“vosotros” para cada verbo</vt:lpstr>
      <vt:lpstr>Completa las frases con la forma y el verbo correcto. Venir, tener, poner, hacer, salir, decir, traer, oír </vt:lpstr>
      <vt:lpstr>PowerPoint Presentation</vt:lpstr>
      <vt:lpstr>PowerPoint Presentation</vt:lpstr>
      <vt:lpstr>Ahora te toca a ti…</vt:lpstr>
      <vt:lpstr>PowerPoint Presentation</vt:lpstr>
      <vt:lpstr>PowerPoint Presentation</vt:lpstr>
      <vt:lpstr>PowerPoint Presentation</vt:lpstr>
      <vt:lpstr>PowerPoint Presentation</vt:lpstr>
      <vt:lpstr>PowerPoint Presentation</vt:lpstr>
      <vt:lpstr>¿Cómo eres?-   Lee las descripciónes:  ¿Eres como Lola o Carmen? Ahora 1.  Escribe un párrafo que describe como es tu dormitorio. O            2.  Dibuja los dormitorios de Lola y Carmen</vt:lpstr>
      <vt:lpstr>Toma turnos con tu compañero(a) haciendo comparaciones-2 Puntos para cada comparación.</vt:lpstr>
      <vt:lpstr>PowerPoint Presentation</vt:lpstr>
      <vt:lpstr>PowerPoint Presentation</vt:lpstr>
      <vt:lpstr>PowerPoint Presentation</vt:lpstr>
      <vt:lpstr>PowerPoint Presentation</vt:lpstr>
      <vt:lpstr>PowerPoint Presentation</vt:lpstr>
      <vt:lpstr>PowerPoint Presentation</vt:lpstr>
      <vt:lpstr>Conjugate in the yo and nosotros forms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 repaso para el primer semestre</dc:title>
  <dc:creator>JorgeS</dc:creator>
  <cp:lastModifiedBy>Jennifer Salas</cp:lastModifiedBy>
  <cp:revision>10</cp:revision>
  <dcterms:created xsi:type="dcterms:W3CDTF">2013-12-09T01:35:27Z</dcterms:created>
  <dcterms:modified xsi:type="dcterms:W3CDTF">2013-12-10T23:29:09Z</dcterms:modified>
</cp:coreProperties>
</file>